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notesMasterIdLst>
    <p:notesMasterId r:id="rId32"/>
  </p:notesMasterIdLst>
  <p:handoutMasterIdLst>
    <p:handoutMasterId r:id="rId33"/>
  </p:handoutMasterIdLst>
  <p:sldIdLst>
    <p:sldId id="270" r:id="rId2"/>
    <p:sldId id="354" r:id="rId3"/>
    <p:sldId id="356" r:id="rId4"/>
    <p:sldId id="357" r:id="rId5"/>
    <p:sldId id="358" r:id="rId6"/>
    <p:sldId id="291" r:id="rId7"/>
    <p:sldId id="371" r:id="rId8"/>
    <p:sldId id="372" r:id="rId9"/>
    <p:sldId id="373" r:id="rId10"/>
    <p:sldId id="375" r:id="rId11"/>
    <p:sldId id="359" r:id="rId12"/>
    <p:sldId id="362" r:id="rId13"/>
    <p:sldId id="303" r:id="rId14"/>
    <p:sldId id="323" r:id="rId15"/>
    <p:sldId id="275" r:id="rId16"/>
    <p:sldId id="324" r:id="rId17"/>
    <p:sldId id="326" r:id="rId18"/>
    <p:sldId id="328" r:id="rId19"/>
    <p:sldId id="331" r:id="rId20"/>
    <p:sldId id="363" r:id="rId21"/>
    <p:sldId id="368" r:id="rId22"/>
    <p:sldId id="366" r:id="rId23"/>
    <p:sldId id="367" r:id="rId24"/>
    <p:sldId id="369" r:id="rId25"/>
    <p:sldId id="378" r:id="rId26"/>
    <p:sldId id="376" r:id="rId27"/>
    <p:sldId id="377" r:id="rId28"/>
    <p:sldId id="379" r:id="rId29"/>
    <p:sldId id="380" r:id="rId30"/>
    <p:sldId id="365" r:id="rId31"/>
  </p:sldIdLst>
  <p:sldSz cx="9144000" cy="5143500" type="screen16x9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FFCF"/>
    <a:srgbClr val="ACCC3D"/>
    <a:srgbClr val="A7FFC6"/>
    <a:srgbClr val="00C864"/>
    <a:srgbClr val="28C864"/>
    <a:srgbClr val="81FFAE"/>
    <a:srgbClr val="00802F"/>
    <a:srgbClr val="00931C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386" autoAdjust="0"/>
    <p:restoredTop sz="86416" autoAdjust="0"/>
  </p:normalViewPr>
  <p:slideViewPr>
    <p:cSldViewPr>
      <p:cViewPr varScale="1">
        <p:scale>
          <a:sx n="146" d="100"/>
          <a:sy n="146" d="100"/>
        </p:scale>
        <p:origin x="1158" y="12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4" d="100"/>
        <a:sy n="17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F0CD00-867F-41BA-BD39-18C39F06D5C2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4DA50AE-E3E6-4CA4-A72C-25E85B4842D8}">
      <dgm:prSet phldrT="[Text]" custT="1"/>
      <dgm:spPr/>
      <dgm:t>
        <a:bodyPr/>
        <a:lstStyle/>
        <a:p>
          <a:r>
            <a:rPr lang="de-DE" sz="1050" b="1" dirty="0"/>
            <a:t>Bevölkerung-entwicklung</a:t>
          </a:r>
          <a:endParaRPr lang="de-DE" sz="1050" dirty="0"/>
        </a:p>
      </dgm:t>
    </dgm:pt>
    <dgm:pt modelId="{F65DF794-F51B-4A3D-B5C4-EAE90CED5508}" type="parTrans" cxnId="{F315F776-4353-4EAC-97CC-AB588B2F6986}">
      <dgm:prSet/>
      <dgm:spPr/>
      <dgm:t>
        <a:bodyPr/>
        <a:lstStyle/>
        <a:p>
          <a:endParaRPr lang="de-DE" sz="1400"/>
        </a:p>
      </dgm:t>
    </dgm:pt>
    <dgm:pt modelId="{8EC3B6BD-9C6D-42D9-B68C-D8B7F8F08D33}" type="sibTrans" cxnId="{F315F776-4353-4EAC-97CC-AB588B2F6986}">
      <dgm:prSet/>
      <dgm:spPr/>
      <dgm:t>
        <a:bodyPr/>
        <a:lstStyle/>
        <a:p>
          <a:endParaRPr lang="de-DE" sz="1400"/>
        </a:p>
      </dgm:t>
    </dgm:pt>
    <dgm:pt modelId="{D8A1859D-AA68-413F-B577-084C42DBF2EB}">
      <dgm:prSet phldrT="[Text]" custT="1"/>
      <dgm:spPr/>
      <dgm:t>
        <a:bodyPr/>
        <a:lstStyle/>
        <a:p>
          <a:r>
            <a:rPr lang="de-DE" sz="1050" b="1" dirty="0" err="1"/>
            <a:t>Globalisie-rung</a:t>
          </a:r>
          <a:r>
            <a:rPr lang="de-DE" sz="1050" b="1" dirty="0"/>
            <a:t> und </a:t>
          </a:r>
          <a:r>
            <a:rPr lang="de-DE" sz="1050" b="1" dirty="0" err="1"/>
            <a:t>Regionali-sierung</a:t>
          </a:r>
          <a:endParaRPr lang="de-DE" sz="1050" b="1" dirty="0"/>
        </a:p>
      </dgm:t>
    </dgm:pt>
    <dgm:pt modelId="{8B4AF5B8-97B6-46C0-978E-065F94B97A1E}" type="parTrans" cxnId="{9936793E-CB5F-4457-85A2-64C79EAB4239}">
      <dgm:prSet/>
      <dgm:spPr/>
      <dgm:t>
        <a:bodyPr/>
        <a:lstStyle/>
        <a:p>
          <a:endParaRPr lang="de-DE" sz="1400"/>
        </a:p>
      </dgm:t>
    </dgm:pt>
    <dgm:pt modelId="{1C7BD108-5514-4ED2-A082-76DF478FB52F}" type="sibTrans" cxnId="{9936793E-CB5F-4457-85A2-64C79EAB4239}">
      <dgm:prSet/>
      <dgm:spPr/>
      <dgm:t>
        <a:bodyPr/>
        <a:lstStyle/>
        <a:p>
          <a:endParaRPr lang="de-DE" sz="1400"/>
        </a:p>
      </dgm:t>
    </dgm:pt>
    <dgm:pt modelId="{CEF441E2-2ABD-46B7-B641-8CE586A6999B}">
      <dgm:prSet phldrT="[Text]" custT="1"/>
      <dgm:spPr/>
      <dgm:t>
        <a:bodyPr/>
        <a:lstStyle/>
        <a:p>
          <a:r>
            <a:rPr lang="de-DE" sz="1050" b="1" dirty="0" err="1"/>
            <a:t>Digitali-sierung</a:t>
          </a:r>
          <a:endParaRPr lang="de-DE" sz="1050" b="1" dirty="0"/>
        </a:p>
      </dgm:t>
    </dgm:pt>
    <dgm:pt modelId="{0227443F-58EE-470A-82CE-0F69F0E0FFD2}" type="parTrans" cxnId="{F25FA17D-CCBF-491C-8322-0FD554F96A51}">
      <dgm:prSet/>
      <dgm:spPr/>
      <dgm:t>
        <a:bodyPr/>
        <a:lstStyle/>
        <a:p>
          <a:endParaRPr lang="de-DE" sz="1400"/>
        </a:p>
      </dgm:t>
    </dgm:pt>
    <dgm:pt modelId="{6EAE0466-A4D0-4615-8F33-0600C4D3CB23}" type="sibTrans" cxnId="{F25FA17D-CCBF-491C-8322-0FD554F96A51}">
      <dgm:prSet/>
      <dgm:spPr/>
      <dgm:t>
        <a:bodyPr/>
        <a:lstStyle/>
        <a:p>
          <a:endParaRPr lang="de-DE" sz="1400"/>
        </a:p>
      </dgm:t>
    </dgm:pt>
    <dgm:pt modelId="{7ACE4099-1BAA-4D6C-9470-83840E2BF1D8}">
      <dgm:prSet phldrT="[Text]" custT="1"/>
      <dgm:spPr/>
      <dgm:t>
        <a:bodyPr/>
        <a:lstStyle/>
        <a:p>
          <a:r>
            <a:rPr lang="de-DE" sz="1050" b="1" dirty="0"/>
            <a:t>Klima und Ressourcen</a:t>
          </a:r>
        </a:p>
      </dgm:t>
    </dgm:pt>
    <dgm:pt modelId="{950C5766-3F82-413D-8E10-9A55DAC805C7}" type="parTrans" cxnId="{0390A371-EF13-4670-9C18-96148BC1DA27}">
      <dgm:prSet/>
      <dgm:spPr/>
      <dgm:t>
        <a:bodyPr/>
        <a:lstStyle/>
        <a:p>
          <a:endParaRPr lang="de-DE" sz="1400"/>
        </a:p>
      </dgm:t>
    </dgm:pt>
    <dgm:pt modelId="{E00F980D-3A95-46EA-AECC-38F81DA3BCA3}" type="sibTrans" cxnId="{0390A371-EF13-4670-9C18-96148BC1DA27}">
      <dgm:prSet/>
      <dgm:spPr/>
      <dgm:t>
        <a:bodyPr/>
        <a:lstStyle/>
        <a:p>
          <a:endParaRPr lang="de-DE" sz="1400"/>
        </a:p>
      </dgm:t>
    </dgm:pt>
    <dgm:pt modelId="{31C468D4-A7CD-44B3-BCCA-4A0D823C5B8B}">
      <dgm:prSet custT="1"/>
      <dgm:spPr/>
      <dgm:t>
        <a:bodyPr/>
        <a:lstStyle/>
        <a:p>
          <a:r>
            <a:rPr lang="de-DE" sz="1050" b="1" dirty="0"/>
            <a:t>Wissens-basierte Ökonomie</a:t>
          </a:r>
        </a:p>
      </dgm:t>
    </dgm:pt>
    <dgm:pt modelId="{B61ED8C0-8B04-44FC-8AEE-FF35198E15EA}" type="parTrans" cxnId="{B990D64F-962C-48C2-BF80-4AD01906BD40}">
      <dgm:prSet/>
      <dgm:spPr/>
      <dgm:t>
        <a:bodyPr/>
        <a:lstStyle/>
        <a:p>
          <a:endParaRPr lang="de-DE" sz="1400"/>
        </a:p>
      </dgm:t>
    </dgm:pt>
    <dgm:pt modelId="{D58B0867-A41F-48D4-A871-0D5F38680BC1}" type="sibTrans" cxnId="{B990D64F-962C-48C2-BF80-4AD01906BD40}">
      <dgm:prSet/>
      <dgm:spPr/>
      <dgm:t>
        <a:bodyPr/>
        <a:lstStyle/>
        <a:p>
          <a:endParaRPr lang="de-DE" sz="1400"/>
        </a:p>
      </dgm:t>
    </dgm:pt>
    <dgm:pt modelId="{F6145E15-9CF1-42B9-97FD-FC1233637007}">
      <dgm:prSet phldrT="[Text]" custT="1"/>
      <dgm:spPr/>
      <dgm:t>
        <a:bodyPr/>
        <a:lstStyle/>
        <a:p>
          <a:r>
            <a:rPr lang="de-DE" sz="1400" b="1" dirty="0"/>
            <a:t>Relevante Trends</a:t>
          </a:r>
          <a:r>
            <a:rPr lang="de-DE" sz="1400" b="1" baseline="0" dirty="0"/>
            <a:t> für Standorte</a:t>
          </a:r>
          <a:endParaRPr lang="de-DE" sz="1400" b="1" dirty="0"/>
        </a:p>
      </dgm:t>
    </dgm:pt>
    <dgm:pt modelId="{89BE3561-CA77-4CB9-A63C-A6831F841297}" type="sibTrans" cxnId="{644348B2-C455-4FDF-AB3B-8D046044433F}">
      <dgm:prSet/>
      <dgm:spPr/>
      <dgm:t>
        <a:bodyPr/>
        <a:lstStyle/>
        <a:p>
          <a:endParaRPr lang="de-DE" sz="1400"/>
        </a:p>
      </dgm:t>
    </dgm:pt>
    <dgm:pt modelId="{07A59FF0-24DD-4176-BA7A-37B2B49F935A}" type="parTrans" cxnId="{644348B2-C455-4FDF-AB3B-8D046044433F}">
      <dgm:prSet/>
      <dgm:spPr/>
      <dgm:t>
        <a:bodyPr/>
        <a:lstStyle/>
        <a:p>
          <a:endParaRPr lang="de-DE" sz="1400"/>
        </a:p>
      </dgm:t>
    </dgm:pt>
    <dgm:pt modelId="{EF5E33EB-933C-4E64-8748-BF1047DDB253}">
      <dgm:prSet custT="1"/>
      <dgm:spPr/>
      <dgm:t>
        <a:bodyPr/>
        <a:lstStyle/>
        <a:p>
          <a:r>
            <a:rPr lang="de-DE" sz="1050" b="1" dirty="0"/>
            <a:t>Wertewandel und gesell-</a:t>
          </a:r>
          <a:r>
            <a:rPr lang="de-DE" sz="1050" b="1" dirty="0" err="1"/>
            <a:t>schaftliches</a:t>
          </a:r>
          <a:r>
            <a:rPr lang="de-DE" sz="1050" b="1" dirty="0"/>
            <a:t> Engagement</a:t>
          </a:r>
        </a:p>
      </dgm:t>
    </dgm:pt>
    <dgm:pt modelId="{D99048DA-324D-4EF4-804B-B4AA7B483EE4}" type="sibTrans" cxnId="{4F64A18A-0414-4CB9-A6EC-2CB18881394E}">
      <dgm:prSet/>
      <dgm:spPr/>
      <dgm:t>
        <a:bodyPr/>
        <a:lstStyle/>
        <a:p>
          <a:endParaRPr lang="de-DE" sz="1400"/>
        </a:p>
      </dgm:t>
    </dgm:pt>
    <dgm:pt modelId="{B78BE5F0-584B-405B-8AA4-899AFFE33D57}" type="parTrans" cxnId="{4F64A18A-0414-4CB9-A6EC-2CB18881394E}">
      <dgm:prSet/>
      <dgm:spPr/>
      <dgm:t>
        <a:bodyPr/>
        <a:lstStyle/>
        <a:p>
          <a:endParaRPr lang="de-DE" sz="1400"/>
        </a:p>
      </dgm:t>
    </dgm:pt>
    <dgm:pt modelId="{94A75CF2-A9FA-4ED8-91BD-0C993C4AF924}" type="pres">
      <dgm:prSet presAssocID="{72F0CD00-867F-41BA-BD39-18C39F06D5C2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5B50DC4-7F76-4225-9459-77E90CC86074}" type="pres">
      <dgm:prSet presAssocID="{F6145E15-9CF1-42B9-97FD-FC1233637007}" presName="centerShape" presStyleLbl="node0" presStyleIdx="0" presStyleCnt="1"/>
      <dgm:spPr/>
    </dgm:pt>
    <dgm:pt modelId="{BB541636-4779-457E-8D5E-A640A5EB8388}" type="pres">
      <dgm:prSet presAssocID="{E4DA50AE-E3E6-4CA4-A72C-25E85B4842D8}" presName="node" presStyleLbl="node1" presStyleIdx="0" presStyleCnt="6" custScaleX="128358" custScaleY="128358">
        <dgm:presLayoutVars>
          <dgm:bulletEnabled val="1"/>
        </dgm:presLayoutVars>
      </dgm:prSet>
      <dgm:spPr/>
    </dgm:pt>
    <dgm:pt modelId="{75CB273F-7752-4D6C-981C-C31B3C99D8EB}" type="pres">
      <dgm:prSet presAssocID="{E4DA50AE-E3E6-4CA4-A72C-25E85B4842D8}" presName="dummy" presStyleCnt="0"/>
      <dgm:spPr/>
    </dgm:pt>
    <dgm:pt modelId="{0B72AE73-E317-45EE-BFE6-129E22064E6F}" type="pres">
      <dgm:prSet presAssocID="{8EC3B6BD-9C6D-42D9-B68C-D8B7F8F08D33}" presName="sibTrans" presStyleLbl="sibTrans2D1" presStyleIdx="0" presStyleCnt="6"/>
      <dgm:spPr/>
    </dgm:pt>
    <dgm:pt modelId="{E9E79F80-E00A-48B3-9477-D38B29688B65}" type="pres">
      <dgm:prSet presAssocID="{EF5E33EB-933C-4E64-8748-BF1047DDB253}" presName="node" presStyleLbl="node1" presStyleIdx="1" presStyleCnt="6" custScaleX="128358" custScaleY="128358">
        <dgm:presLayoutVars>
          <dgm:bulletEnabled val="1"/>
        </dgm:presLayoutVars>
      </dgm:prSet>
      <dgm:spPr/>
    </dgm:pt>
    <dgm:pt modelId="{C11CED55-0A25-4F6F-BAA1-E3C0B98E0932}" type="pres">
      <dgm:prSet presAssocID="{EF5E33EB-933C-4E64-8748-BF1047DDB253}" presName="dummy" presStyleCnt="0"/>
      <dgm:spPr/>
    </dgm:pt>
    <dgm:pt modelId="{5B0D0293-0384-4A6A-9A10-E5E9E7908520}" type="pres">
      <dgm:prSet presAssocID="{D99048DA-324D-4EF4-804B-B4AA7B483EE4}" presName="sibTrans" presStyleLbl="sibTrans2D1" presStyleIdx="1" presStyleCnt="6"/>
      <dgm:spPr/>
    </dgm:pt>
    <dgm:pt modelId="{E81D1C82-A7C6-4CEA-8FDC-7E01CBB83910}" type="pres">
      <dgm:prSet presAssocID="{31C468D4-A7CD-44B3-BCCA-4A0D823C5B8B}" presName="node" presStyleLbl="node1" presStyleIdx="2" presStyleCnt="6" custScaleX="128358" custScaleY="128358">
        <dgm:presLayoutVars>
          <dgm:bulletEnabled val="1"/>
        </dgm:presLayoutVars>
      </dgm:prSet>
      <dgm:spPr/>
    </dgm:pt>
    <dgm:pt modelId="{7A807CB3-7B88-4BE0-B499-0ED7E2818F6D}" type="pres">
      <dgm:prSet presAssocID="{31C468D4-A7CD-44B3-BCCA-4A0D823C5B8B}" presName="dummy" presStyleCnt="0"/>
      <dgm:spPr/>
    </dgm:pt>
    <dgm:pt modelId="{FB914567-F37E-4F68-B506-89E75821DDF9}" type="pres">
      <dgm:prSet presAssocID="{D58B0867-A41F-48D4-A871-0D5F38680BC1}" presName="sibTrans" presStyleLbl="sibTrans2D1" presStyleIdx="2" presStyleCnt="6"/>
      <dgm:spPr/>
    </dgm:pt>
    <dgm:pt modelId="{A0F24103-F0E7-4BC8-8971-B270E5EC3724}" type="pres">
      <dgm:prSet presAssocID="{D8A1859D-AA68-413F-B577-084C42DBF2EB}" presName="node" presStyleLbl="node1" presStyleIdx="3" presStyleCnt="6" custScaleX="128358" custScaleY="128358">
        <dgm:presLayoutVars>
          <dgm:bulletEnabled val="1"/>
        </dgm:presLayoutVars>
      </dgm:prSet>
      <dgm:spPr/>
    </dgm:pt>
    <dgm:pt modelId="{9DF74232-FCBF-44DA-9480-443F54EB183D}" type="pres">
      <dgm:prSet presAssocID="{D8A1859D-AA68-413F-B577-084C42DBF2EB}" presName="dummy" presStyleCnt="0"/>
      <dgm:spPr/>
    </dgm:pt>
    <dgm:pt modelId="{2E7885E2-DF2B-4A5C-B0E5-8F49F393AAC4}" type="pres">
      <dgm:prSet presAssocID="{1C7BD108-5514-4ED2-A082-76DF478FB52F}" presName="sibTrans" presStyleLbl="sibTrans2D1" presStyleIdx="3" presStyleCnt="6"/>
      <dgm:spPr/>
    </dgm:pt>
    <dgm:pt modelId="{69505600-4289-4B13-BD98-28A059208FCB}" type="pres">
      <dgm:prSet presAssocID="{CEF441E2-2ABD-46B7-B641-8CE586A6999B}" presName="node" presStyleLbl="node1" presStyleIdx="4" presStyleCnt="6" custScaleX="128358" custScaleY="128358">
        <dgm:presLayoutVars>
          <dgm:bulletEnabled val="1"/>
        </dgm:presLayoutVars>
      </dgm:prSet>
      <dgm:spPr/>
    </dgm:pt>
    <dgm:pt modelId="{8E30503C-7D24-430F-A5E4-D06F3F783D4E}" type="pres">
      <dgm:prSet presAssocID="{CEF441E2-2ABD-46B7-B641-8CE586A6999B}" presName="dummy" presStyleCnt="0"/>
      <dgm:spPr/>
    </dgm:pt>
    <dgm:pt modelId="{CE38E269-F96A-4A18-B8EF-C0163007BF11}" type="pres">
      <dgm:prSet presAssocID="{6EAE0466-A4D0-4615-8F33-0600C4D3CB23}" presName="sibTrans" presStyleLbl="sibTrans2D1" presStyleIdx="4" presStyleCnt="6"/>
      <dgm:spPr/>
    </dgm:pt>
    <dgm:pt modelId="{D4B1EBE0-BDAD-4EE9-9562-19C4F0FE4746}" type="pres">
      <dgm:prSet presAssocID="{7ACE4099-1BAA-4D6C-9470-83840E2BF1D8}" presName="node" presStyleLbl="node1" presStyleIdx="5" presStyleCnt="6" custScaleX="128358" custScaleY="128358">
        <dgm:presLayoutVars>
          <dgm:bulletEnabled val="1"/>
        </dgm:presLayoutVars>
      </dgm:prSet>
      <dgm:spPr/>
    </dgm:pt>
    <dgm:pt modelId="{9BA3906F-6BC6-4B71-8678-BFDDD1356BAC}" type="pres">
      <dgm:prSet presAssocID="{7ACE4099-1BAA-4D6C-9470-83840E2BF1D8}" presName="dummy" presStyleCnt="0"/>
      <dgm:spPr/>
    </dgm:pt>
    <dgm:pt modelId="{26272907-874D-4C87-AB0B-4EC1D25A6B9B}" type="pres">
      <dgm:prSet presAssocID="{E00F980D-3A95-46EA-AECC-38F81DA3BCA3}" presName="sibTrans" presStyleLbl="sibTrans2D1" presStyleIdx="5" presStyleCnt="6"/>
      <dgm:spPr/>
    </dgm:pt>
  </dgm:ptLst>
  <dgm:cxnLst>
    <dgm:cxn modelId="{E88F8314-1F24-40CC-8ACC-37A53DEA9640}" type="presOf" srcId="{D99048DA-324D-4EF4-804B-B4AA7B483EE4}" destId="{5B0D0293-0384-4A6A-9A10-E5E9E7908520}" srcOrd="0" destOrd="0" presId="urn:microsoft.com/office/officeart/2005/8/layout/radial6"/>
    <dgm:cxn modelId="{8D1EE83A-3B0F-4821-96B5-24DD99B1825E}" type="presOf" srcId="{E00F980D-3A95-46EA-AECC-38F81DA3BCA3}" destId="{26272907-874D-4C87-AB0B-4EC1D25A6B9B}" srcOrd="0" destOrd="0" presId="urn:microsoft.com/office/officeart/2005/8/layout/radial6"/>
    <dgm:cxn modelId="{827AF83D-25C3-4F32-9F3A-30D45033AAFC}" type="presOf" srcId="{6EAE0466-A4D0-4615-8F33-0600C4D3CB23}" destId="{CE38E269-F96A-4A18-B8EF-C0163007BF11}" srcOrd="0" destOrd="0" presId="urn:microsoft.com/office/officeart/2005/8/layout/radial6"/>
    <dgm:cxn modelId="{9936793E-CB5F-4457-85A2-64C79EAB4239}" srcId="{F6145E15-9CF1-42B9-97FD-FC1233637007}" destId="{D8A1859D-AA68-413F-B577-084C42DBF2EB}" srcOrd="3" destOrd="0" parTransId="{8B4AF5B8-97B6-46C0-978E-065F94B97A1E}" sibTransId="{1C7BD108-5514-4ED2-A082-76DF478FB52F}"/>
    <dgm:cxn modelId="{73001B3F-7893-4108-B986-0B99E14CAA08}" type="presOf" srcId="{F6145E15-9CF1-42B9-97FD-FC1233637007}" destId="{95B50DC4-7F76-4225-9459-77E90CC86074}" srcOrd="0" destOrd="0" presId="urn:microsoft.com/office/officeart/2005/8/layout/radial6"/>
    <dgm:cxn modelId="{B990D64F-962C-48C2-BF80-4AD01906BD40}" srcId="{F6145E15-9CF1-42B9-97FD-FC1233637007}" destId="{31C468D4-A7CD-44B3-BCCA-4A0D823C5B8B}" srcOrd="2" destOrd="0" parTransId="{B61ED8C0-8B04-44FC-8AEE-FF35198E15EA}" sibTransId="{D58B0867-A41F-48D4-A871-0D5F38680BC1}"/>
    <dgm:cxn modelId="{0390A371-EF13-4670-9C18-96148BC1DA27}" srcId="{F6145E15-9CF1-42B9-97FD-FC1233637007}" destId="{7ACE4099-1BAA-4D6C-9470-83840E2BF1D8}" srcOrd="5" destOrd="0" parTransId="{950C5766-3F82-413D-8E10-9A55DAC805C7}" sibTransId="{E00F980D-3A95-46EA-AECC-38F81DA3BCA3}"/>
    <dgm:cxn modelId="{34AED774-0250-410E-A2B5-09CEB471B875}" type="presOf" srcId="{CEF441E2-2ABD-46B7-B641-8CE586A6999B}" destId="{69505600-4289-4B13-BD98-28A059208FCB}" srcOrd="0" destOrd="0" presId="urn:microsoft.com/office/officeart/2005/8/layout/radial6"/>
    <dgm:cxn modelId="{F315F776-4353-4EAC-97CC-AB588B2F6986}" srcId="{F6145E15-9CF1-42B9-97FD-FC1233637007}" destId="{E4DA50AE-E3E6-4CA4-A72C-25E85B4842D8}" srcOrd="0" destOrd="0" parTransId="{F65DF794-F51B-4A3D-B5C4-EAE90CED5508}" sibTransId="{8EC3B6BD-9C6D-42D9-B68C-D8B7F8F08D33}"/>
    <dgm:cxn modelId="{99CD1258-BC88-458D-9D3D-7A98A3E46842}" type="presOf" srcId="{D58B0867-A41F-48D4-A871-0D5F38680BC1}" destId="{FB914567-F37E-4F68-B506-89E75821DDF9}" srcOrd="0" destOrd="0" presId="urn:microsoft.com/office/officeart/2005/8/layout/radial6"/>
    <dgm:cxn modelId="{6D0E6B7A-56C0-4158-8BB6-D80CC7B10A7F}" type="presOf" srcId="{1C7BD108-5514-4ED2-A082-76DF478FB52F}" destId="{2E7885E2-DF2B-4A5C-B0E5-8F49F393AAC4}" srcOrd="0" destOrd="0" presId="urn:microsoft.com/office/officeart/2005/8/layout/radial6"/>
    <dgm:cxn modelId="{F25FA17D-CCBF-491C-8322-0FD554F96A51}" srcId="{F6145E15-9CF1-42B9-97FD-FC1233637007}" destId="{CEF441E2-2ABD-46B7-B641-8CE586A6999B}" srcOrd="4" destOrd="0" parTransId="{0227443F-58EE-470A-82CE-0F69F0E0FFD2}" sibTransId="{6EAE0466-A4D0-4615-8F33-0600C4D3CB23}"/>
    <dgm:cxn modelId="{4F64A18A-0414-4CB9-A6EC-2CB18881394E}" srcId="{F6145E15-9CF1-42B9-97FD-FC1233637007}" destId="{EF5E33EB-933C-4E64-8748-BF1047DDB253}" srcOrd="1" destOrd="0" parTransId="{B78BE5F0-584B-405B-8AA4-899AFFE33D57}" sibTransId="{D99048DA-324D-4EF4-804B-B4AA7B483EE4}"/>
    <dgm:cxn modelId="{B7E84D8D-076D-49E1-AEE8-6AE151DD1F95}" type="presOf" srcId="{72F0CD00-867F-41BA-BD39-18C39F06D5C2}" destId="{94A75CF2-A9FA-4ED8-91BD-0C993C4AF924}" srcOrd="0" destOrd="0" presId="urn:microsoft.com/office/officeart/2005/8/layout/radial6"/>
    <dgm:cxn modelId="{DD8F918F-2505-477B-AA46-371FD792F9A7}" type="presOf" srcId="{E4DA50AE-E3E6-4CA4-A72C-25E85B4842D8}" destId="{BB541636-4779-457E-8D5E-A640A5EB8388}" srcOrd="0" destOrd="0" presId="urn:microsoft.com/office/officeart/2005/8/layout/radial6"/>
    <dgm:cxn modelId="{644348B2-C455-4FDF-AB3B-8D046044433F}" srcId="{72F0CD00-867F-41BA-BD39-18C39F06D5C2}" destId="{F6145E15-9CF1-42B9-97FD-FC1233637007}" srcOrd="0" destOrd="0" parTransId="{07A59FF0-24DD-4176-BA7A-37B2B49F935A}" sibTransId="{89BE3561-CA77-4CB9-A63C-A6831F841297}"/>
    <dgm:cxn modelId="{A34223BD-51F1-4959-B596-14326659AD22}" type="presOf" srcId="{D8A1859D-AA68-413F-B577-084C42DBF2EB}" destId="{A0F24103-F0E7-4BC8-8971-B270E5EC3724}" srcOrd="0" destOrd="0" presId="urn:microsoft.com/office/officeart/2005/8/layout/radial6"/>
    <dgm:cxn modelId="{F28B39CF-E674-4ADB-901F-D4B6A9F15804}" type="presOf" srcId="{8EC3B6BD-9C6D-42D9-B68C-D8B7F8F08D33}" destId="{0B72AE73-E317-45EE-BFE6-129E22064E6F}" srcOrd="0" destOrd="0" presId="urn:microsoft.com/office/officeart/2005/8/layout/radial6"/>
    <dgm:cxn modelId="{5DD4D0DA-8358-4716-ADF1-2334DAB11BD9}" type="presOf" srcId="{7ACE4099-1BAA-4D6C-9470-83840E2BF1D8}" destId="{D4B1EBE0-BDAD-4EE9-9562-19C4F0FE4746}" srcOrd="0" destOrd="0" presId="urn:microsoft.com/office/officeart/2005/8/layout/radial6"/>
    <dgm:cxn modelId="{88936EE2-9736-4688-852D-178BCDB3A0CB}" type="presOf" srcId="{31C468D4-A7CD-44B3-BCCA-4A0D823C5B8B}" destId="{E81D1C82-A7C6-4CEA-8FDC-7E01CBB83910}" srcOrd="0" destOrd="0" presId="urn:microsoft.com/office/officeart/2005/8/layout/radial6"/>
    <dgm:cxn modelId="{8D3AE5F6-3C3D-4542-B215-EB1A0FBA22BA}" type="presOf" srcId="{EF5E33EB-933C-4E64-8748-BF1047DDB253}" destId="{E9E79F80-E00A-48B3-9477-D38B29688B65}" srcOrd="0" destOrd="0" presId="urn:microsoft.com/office/officeart/2005/8/layout/radial6"/>
    <dgm:cxn modelId="{54103686-71FD-4EBE-8037-BF71D04E3AE1}" type="presParOf" srcId="{94A75CF2-A9FA-4ED8-91BD-0C993C4AF924}" destId="{95B50DC4-7F76-4225-9459-77E90CC86074}" srcOrd="0" destOrd="0" presId="urn:microsoft.com/office/officeart/2005/8/layout/radial6"/>
    <dgm:cxn modelId="{CA129F20-C945-4361-973E-3C4BD16CD094}" type="presParOf" srcId="{94A75CF2-A9FA-4ED8-91BD-0C993C4AF924}" destId="{BB541636-4779-457E-8D5E-A640A5EB8388}" srcOrd="1" destOrd="0" presId="urn:microsoft.com/office/officeart/2005/8/layout/radial6"/>
    <dgm:cxn modelId="{B90BFFF2-F053-41B4-880C-C35C377BD9B6}" type="presParOf" srcId="{94A75CF2-A9FA-4ED8-91BD-0C993C4AF924}" destId="{75CB273F-7752-4D6C-981C-C31B3C99D8EB}" srcOrd="2" destOrd="0" presId="urn:microsoft.com/office/officeart/2005/8/layout/radial6"/>
    <dgm:cxn modelId="{7E907C5A-886C-44F8-A07C-7199752C86B8}" type="presParOf" srcId="{94A75CF2-A9FA-4ED8-91BD-0C993C4AF924}" destId="{0B72AE73-E317-45EE-BFE6-129E22064E6F}" srcOrd="3" destOrd="0" presId="urn:microsoft.com/office/officeart/2005/8/layout/radial6"/>
    <dgm:cxn modelId="{BF34821F-78F3-4E4F-82DF-1702D842CDA5}" type="presParOf" srcId="{94A75CF2-A9FA-4ED8-91BD-0C993C4AF924}" destId="{E9E79F80-E00A-48B3-9477-D38B29688B65}" srcOrd="4" destOrd="0" presId="urn:microsoft.com/office/officeart/2005/8/layout/radial6"/>
    <dgm:cxn modelId="{237EA318-3C45-4C59-B5AB-F01C4F0F1FF0}" type="presParOf" srcId="{94A75CF2-A9FA-4ED8-91BD-0C993C4AF924}" destId="{C11CED55-0A25-4F6F-BAA1-E3C0B98E0932}" srcOrd="5" destOrd="0" presId="urn:microsoft.com/office/officeart/2005/8/layout/radial6"/>
    <dgm:cxn modelId="{51022BCE-D562-45A0-A2AF-25ED845B1AE8}" type="presParOf" srcId="{94A75CF2-A9FA-4ED8-91BD-0C993C4AF924}" destId="{5B0D0293-0384-4A6A-9A10-E5E9E7908520}" srcOrd="6" destOrd="0" presId="urn:microsoft.com/office/officeart/2005/8/layout/radial6"/>
    <dgm:cxn modelId="{4913A854-8F64-46CD-9C20-6B3B69E10755}" type="presParOf" srcId="{94A75CF2-A9FA-4ED8-91BD-0C993C4AF924}" destId="{E81D1C82-A7C6-4CEA-8FDC-7E01CBB83910}" srcOrd="7" destOrd="0" presId="urn:microsoft.com/office/officeart/2005/8/layout/radial6"/>
    <dgm:cxn modelId="{2D6E8D72-1A57-4DBF-9DC1-7EDC94765CC6}" type="presParOf" srcId="{94A75CF2-A9FA-4ED8-91BD-0C993C4AF924}" destId="{7A807CB3-7B88-4BE0-B499-0ED7E2818F6D}" srcOrd="8" destOrd="0" presId="urn:microsoft.com/office/officeart/2005/8/layout/radial6"/>
    <dgm:cxn modelId="{980CCAD0-F483-4BF6-B536-79ECC5FC7459}" type="presParOf" srcId="{94A75CF2-A9FA-4ED8-91BD-0C993C4AF924}" destId="{FB914567-F37E-4F68-B506-89E75821DDF9}" srcOrd="9" destOrd="0" presId="urn:microsoft.com/office/officeart/2005/8/layout/radial6"/>
    <dgm:cxn modelId="{32140438-CC6F-4C25-9F35-482923E6173F}" type="presParOf" srcId="{94A75CF2-A9FA-4ED8-91BD-0C993C4AF924}" destId="{A0F24103-F0E7-4BC8-8971-B270E5EC3724}" srcOrd="10" destOrd="0" presId="urn:microsoft.com/office/officeart/2005/8/layout/radial6"/>
    <dgm:cxn modelId="{2531469C-2BC4-4708-98C4-73D603FC3B2F}" type="presParOf" srcId="{94A75CF2-A9FA-4ED8-91BD-0C993C4AF924}" destId="{9DF74232-FCBF-44DA-9480-443F54EB183D}" srcOrd="11" destOrd="0" presId="urn:microsoft.com/office/officeart/2005/8/layout/radial6"/>
    <dgm:cxn modelId="{5EFE1ADA-4207-4265-9A80-E5437694AC3B}" type="presParOf" srcId="{94A75CF2-A9FA-4ED8-91BD-0C993C4AF924}" destId="{2E7885E2-DF2B-4A5C-B0E5-8F49F393AAC4}" srcOrd="12" destOrd="0" presId="urn:microsoft.com/office/officeart/2005/8/layout/radial6"/>
    <dgm:cxn modelId="{765D5738-16F9-4A4D-8DBB-2AEAFB1EA447}" type="presParOf" srcId="{94A75CF2-A9FA-4ED8-91BD-0C993C4AF924}" destId="{69505600-4289-4B13-BD98-28A059208FCB}" srcOrd="13" destOrd="0" presId="urn:microsoft.com/office/officeart/2005/8/layout/radial6"/>
    <dgm:cxn modelId="{79D9F0D8-FA1B-4E8C-BCA2-A72701118A64}" type="presParOf" srcId="{94A75CF2-A9FA-4ED8-91BD-0C993C4AF924}" destId="{8E30503C-7D24-430F-A5E4-D06F3F783D4E}" srcOrd="14" destOrd="0" presId="urn:microsoft.com/office/officeart/2005/8/layout/radial6"/>
    <dgm:cxn modelId="{B85767EC-1AAD-4CF0-8D8F-41F2B599D784}" type="presParOf" srcId="{94A75CF2-A9FA-4ED8-91BD-0C993C4AF924}" destId="{CE38E269-F96A-4A18-B8EF-C0163007BF11}" srcOrd="15" destOrd="0" presId="urn:microsoft.com/office/officeart/2005/8/layout/radial6"/>
    <dgm:cxn modelId="{DB121229-E34A-4DA3-86EC-406A1010E327}" type="presParOf" srcId="{94A75CF2-A9FA-4ED8-91BD-0C993C4AF924}" destId="{D4B1EBE0-BDAD-4EE9-9562-19C4F0FE4746}" srcOrd="16" destOrd="0" presId="urn:microsoft.com/office/officeart/2005/8/layout/radial6"/>
    <dgm:cxn modelId="{C0D8A193-9FE4-45E2-8238-246830F39C45}" type="presParOf" srcId="{94A75CF2-A9FA-4ED8-91BD-0C993C4AF924}" destId="{9BA3906F-6BC6-4B71-8678-BFDDD1356BAC}" srcOrd="17" destOrd="0" presId="urn:microsoft.com/office/officeart/2005/8/layout/radial6"/>
    <dgm:cxn modelId="{7A1470F7-E00E-440B-B94F-6F7F76F68527}" type="presParOf" srcId="{94A75CF2-A9FA-4ED8-91BD-0C993C4AF924}" destId="{26272907-874D-4C87-AB0B-4EC1D25A6B9B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72907-874D-4C87-AB0B-4EC1D25A6B9B}">
      <dsp:nvSpPr>
        <dsp:cNvPr id="0" name=""/>
        <dsp:cNvSpPr/>
      </dsp:nvSpPr>
      <dsp:spPr>
        <a:xfrm>
          <a:off x="1476568" y="450603"/>
          <a:ext cx="3095125" cy="3095125"/>
        </a:xfrm>
        <a:prstGeom prst="blockArc">
          <a:avLst>
            <a:gd name="adj1" fmla="val 12600000"/>
            <a:gd name="adj2" fmla="val 16200000"/>
            <a:gd name="adj3" fmla="val 451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38E269-F96A-4A18-B8EF-C0163007BF11}">
      <dsp:nvSpPr>
        <dsp:cNvPr id="0" name=""/>
        <dsp:cNvSpPr/>
      </dsp:nvSpPr>
      <dsp:spPr>
        <a:xfrm>
          <a:off x="1476568" y="450603"/>
          <a:ext cx="3095125" cy="3095125"/>
        </a:xfrm>
        <a:prstGeom prst="blockArc">
          <a:avLst>
            <a:gd name="adj1" fmla="val 9000000"/>
            <a:gd name="adj2" fmla="val 12600000"/>
            <a:gd name="adj3" fmla="val 451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7885E2-DF2B-4A5C-B0E5-8F49F393AAC4}">
      <dsp:nvSpPr>
        <dsp:cNvPr id="0" name=""/>
        <dsp:cNvSpPr/>
      </dsp:nvSpPr>
      <dsp:spPr>
        <a:xfrm>
          <a:off x="1476568" y="450603"/>
          <a:ext cx="3095125" cy="3095125"/>
        </a:xfrm>
        <a:prstGeom prst="blockArc">
          <a:avLst>
            <a:gd name="adj1" fmla="val 5400000"/>
            <a:gd name="adj2" fmla="val 9000000"/>
            <a:gd name="adj3" fmla="val 451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14567-F37E-4F68-B506-89E75821DDF9}">
      <dsp:nvSpPr>
        <dsp:cNvPr id="0" name=""/>
        <dsp:cNvSpPr/>
      </dsp:nvSpPr>
      <dsp:spPr>
        <a:xfrm>
          <a:off x="1476568" y="450603"/>
          <a:ext cx="3095125" cy="3095125"/>
        </a:xfrm>
        <a:prstGeom prst="blockArc">
          <a:avLst>
            <a:gd name="adj1" fmla="val 1800000"/>
            <a:gd name="adj2" fmla="val 5400000"/>
            <a:gd name="adj3" fmla="val 451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0D0293-0384-4A6A-9A10-E5E9E7908520}">
      <dsp:nvSpPr>
        <dsp:cNvPr id="0" name=""/>
        <dsp:cNvSpPr/>
      </dsp:nvSpPr>
      <dsp:spPr>
        <a:xfrm>
          <a:off x="1476568" y="450603"/>
          <a:ext cx="3095125" cy="3095125"/>
        </a:xfrm>
        <a:prstGeom prst="blockArc">
          <a:avLst>
            <a:gd name="adj1" fmla="val 19800000"/>
            <a:gd name="adj2" fmla="val 1800000"/>
            <a:gd name="adj3" fmla="val 451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72AE73-E317-45EE-BFE6-129E22064E6F}">
      <dsp:nvSpPr>
        <dsp:cNvPr id="0" name=""/>
        <dsp:cNvSpPr/>
      </dsp:nvSpPr>
      <dsp:spPr>
        <a:xfrm>
          <a:off x="1476568" y="450603"/>
          <a:ext cx="3095125" cy="3095125"/>
        </a:xfrm>
        <a:prstGeom prst="blockArc">
          <a:avLst>
            <a:gd name="adj1" fmla="val 16200000"/>
            <a:gd name="adj2" fmla="val 19800000"/>
            <a:gd name="adj3" fmla="val 451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B50DC4-7F76-4225-9459-77E90CC86074}">
      <dsp:nvSpPr>
        <dsp:cNvPr id="0" name=""/>
        <dsp:cNvSpPr/>
      </dsp:nvSpPr>
      <dsp:spPr>
        <a:xfrm>
          <a:off x="2331593" y="1305628"/>
          <a:ext cx="1385075" cy="13850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b="1" kern="1200" dirty="0"/>
            <a:t>Relevante Trends</a:t>
          </a:r>
          <a:r>
            <a:rPr lang="de-DE" sz="1400" b="1" kern="1200" baseline="0" dirty="0"/>
            <a:t> für Standorte</a:t>
          </a:r>
          <a:endParaRPr lang="de-DE" sz="1400" b="1" kern="1200" dirty="0"/>
        </a:p>
      </dsp:txBody>
      <dsp:txXfrm>
        <a:off x="2534433" y="1508468"/>
        <a:ext cx="979395" cy="979395"/>
      </dsp:txXfrm>
    </dsp:sp>
    <dsp:sp modelId="{BB541636-4779-457E-8D5E-A640A5EB8388}">
      <dsp:nvSpPr>
        <dsp:cNvPr id="0" name=""/>
        <dsp:cNvSpPr/>
      </dsp:nvSpPr>
      <dsp:spPr>
        <a:xfrm>
          <a:off x="2401882" y="-136741"/>
          <a:ext cx="1244498" cy="12444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/>
            <a:t>Bevölkerung-entwicklung</a:t>
          </a:r>
          <a:endParaRPr lang="de-DE" sz="1050" kern="1200" dirty="0"/>
        </a:p>
      </dsp:txBody>
      <dsp:txXfrm>
        <a:off x="2584135" y="45512"/>
        <a:ext cx="879992" cy="879992"/>
      </dsp:txXfrm>
    </dsp:sp>
    <dsp:sp modelId="{E9E79F80-E00A-48B3-9477-D38B29688B65}">
      <dsp:nvSpPr>
        <dsp:cNvPr id="0" name=""/>
        <dsp:cNvSpPr/>
      </dsp:nvSpPr>
      <dsp:spPr>
        <a:xfrm>
          <a:off x="3711883" y="619587"/>
          <a:ext cx="1244498" cy="12444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/>
            <a:t>Wertewandel und gesell-</a:t>
          </a:r>
          <a:r>
            <a:rPr lang="de-DE" sz="1050" b="1" kern="1200" dirty="0" err="1"/>
            <a:t>schaftliches</a:t>
          </a:r>
          <a:r>
            <a:rPr lang="de-DE" sz="1050" b="1" kern="1200" dirty="0"/>
            <a:t> Engagement</a:t>
          </a:r>
        </a:p>
      </dsp:txBody>
      <dsp:txXfrm>
        <a:off x="3894136" y="801840"/>
        <a:ext cx="879992" cy="879992"/>
      </dsp:txXfrm>
    </dsp:sp>
    <dsp:sp modelId="{E81D1C82-A7C6-4CEA-8FDC-7E01CBB83910}">
      <dsp:nvSpPr>
        <dsp:cNvPr id="0" name=""/>
        <dsp:cNvSpPr/>
      </dsp:nvSpPr>
      <dsp:spPr>
        <a:xfrm>
          <a:off x="3711883" y="2132246"/>
          <a:ext cx="1244498" cy="12444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/>
            <a:t>Wissens-basierte Ökonomie</a:t>
          </a:r>
        </a:p>
      </dsp:txBody>
      <dsp:txXfrm>
        <a:off x="3894136" y="2314499"/>
        <a:ext cx="879992" cy="879992"/>
      </dsp:txXfrm>
    </dsp:sp>
    <dsp:sp modelId="{A0F24103-F0E7-4BC8-8971-B270E5EC3724}">
      <dsp:nvSpPr>
        <dsp:cNvPr id="0" name=""/>
        <dsp:cNvSpPr/>
      </dsp:nvSpPr>
      <dsp:spPr>
        <a:xfrm>
          <a:off x="2401882" y="2888575"/>
          <a:ext cx="1244498" cy="12444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 err="1"/>
            <a:t>Globalisie-rung</a:t>
          </a:r>
          <a:r>
            <a:rPr lang="de-DE" sz="1050" b="1" kern="1200" dirty="0"/>
            <a:t> und </a:t>
          </a:r>
          <a:r>
            <a:rPr lang="de-DE" sz="1050" b="1" kern="1200" dirty="0" err="1"/>
            <a:t>Regionali-sierung</a:t>
          </a:r>
          <a:endParaRPr lang="de-DE" sz="1050" b="1" kern="1200" dirty="0"/>
        </a:p>
      </dsp:txBody>
      <dsp:txXfrm>
        <a:off x="2584135" y="3070828"/>
        <a:ext cx="879992" cy="879992"/>
      </dsp:txXfrm>
    </dsp:sp>
    <dsp:sp modelId="{69505600-4289-4B13-BD98-28A059208FCB}">
      <dsp:nvSpPr>
        <dsp:cNvPr id="0" name=""/>
        <dsp:cNvSpPr/>
      </dsp:nvSpPr>
      <dsp:spPr>
        <a:xfrm>
          <a:off x="1091880" y="2132246"/>
          <a:ext cx="1244498" cy="12444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 err="1"/>
            <a:t>Digitali-sierung</a:t>
          </a:r>
          <a:endParaRPr lang="de-DE" sz="1050" b="1" kern="1200" dirty="0"/>
        </a:p>
      </dsp:txBody>
      <dsp:txXfrm>
        <a:off x="1274133" y="2314499"/>
        <a:ext cx="879992" cy="879992"/>
      </dsp:txXfrm>
    </dsp:sp>
    <dsp:sp modelId="{D4B1EBE0-BDAD-4EE9-9562-19C4F0FE4746}">
      <dsp:nvSpPr>
        <dsp:cNvPr id="0" name=""/>
        <dsp:cNvSpPr/>
      </dsp:nvSpPr>
      <dsp:spPr>
        <a:xfrm>
          <a:off x="1091880" y="619587"/>
          <a:ext cx="1244498" cy="124449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50" b="1" kern="1200" dirty="0"/>
            <a:t>Klima und Ressourcen</a:t>
          </a:r>
        </a:p>
      </dsp:txBody>
      <dsp:txXfrm>
        <a:off x="1274133" y="801840"/>
        <a:ext cx="879992" cy="8799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46247" cy="496811"/>
          </a:xfrm>
          <a:prstGeom prst="rect">
            <a:avLst/>
          </a:prstGeom>
        </p:spPr>
        <p:txBody>
          <a:bodyPr vert="horz" lIns="92098" tIns="46050" rIns="92098" bIns="46050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826" y="2"/>
            <a:ext cx="2946246" cy="496811"/>
          </a:xfrm>
          <a:prstGeom prst="rect">
            <a:avLst/>
          </a:prstGeom>
        </p:spPr>
        <p:txBody>
          <a:bodyPr vert="horz" lIns="92098" tIns="46050" rIns="92098" bIns="46050" rtlCol="0"/>
          <a:lstStyle>
            <a:lvl1pPr algn="r">
              <a:defRPr sz="1300"/>
            </a:lvl1pPr>
          </a:lstStyle>
          <a:p>
            <a:r>
              <a:rPr lang="de-DE"/>
              <a:t>3. Juni 2016</a:t>
            </a:r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2" y="9429817"/>
            <a:ext cx="2946247" cy="496810"/>
          </a:xfrm>
          <a:prstGeom prst="rect">
            <a:avLst/>
          </a:prstGeom>
        </p:spPr>
        <p:txBody>
          <a:bodyPr vert="horz" lIns="92098" tIns="46050" rIns="92098" bIns="46050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826" y="9429817"/>
            <a:ext cx="2946246" cy="496810"/>
          </a:xfrm>
          <a:prstGeom prst="rect">
            <a:avLst/>
          </a:prstGeom>
        </p:spPr>
        <p:txBody>
          <a:bodyPr vert="horz" lIns="92098" tIns="46050" rIns="92098" bIns="46050" rtlCol="0" anchor="b"/>
          <a:lstStyle>
            <a:lvl1pPr algn="r">
              <a:defRPr sz="1300"/>
            </a:lvl1pPr>
          </a:lstStyle>
          <a:p>
            <a:fld id="{DF7783AE-9738-4B4A-B95D-3BF6DD3C0D5C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9883009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412"/>
          </a:xfrm>
          <a:prstGeom prst="rect">
            <a:avLst/>
          </a:prstGeom>
        </p:spPr>
        <p:txBody>
          <a:bodyPr vert="horz" lIns="92098" tIns="46050" rIns="92098" bIns="46050" rtlCol="0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60" cy="496412"/>
          </a:xfrm>
          <a:prstGeom prst="rect">
            <a:avLst/>
          </a:prstGeom>
        </p:spPr>
        <p:txBody>
          <a:bodyPr vert="horz" lIns="92098" tIns="46050" rIns="92098" bIns="46050" rtlCol="0"/>
          <a:lstStyle>
            <a:lvl1pPr algn="r">
              <a:defRPr sz="1300"/>
            </a:lvl1pPr>
          </a:lstStyle>
          <a:p>
            <a:r>
              <a:rPr lang="de-DE"/>
              <a:t>3. Juni 2016</a:t>
            </a:r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98" tIns="46050" rIns="92098" bIns="4605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909"/>
            <a:ext cx="5438140" cy="4467701"/>
          </a:xfrm>
          <a:prstGeom prst="rect">
            <a:avLst/>
          </a:prstGeom>
        </p:spPr>
        <p:txBody>
          <a:bodyPr vert="horz" lIns="92098" tIns="46050" rIns="92098" bIns="4605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60" cy="496412"/>
          </a:xfrm>
          <a:prstGeom prst="rect">
            <a:avLst/>
          </a:prstGeom>
        </p:spPr>
        <p:txBody>
          <a:bodyPr vert="horz" lIns="92098" tIns="46050" rIns="92098" bIns="46050" rtlCol="0" anchor="b"/>
          <a:lstStyle>
            <a:lvl1pPr algn="l">
              <a:defRPr sz="13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60" cy="496412"/>
          </a:xfrm>
          <a:prstGeom prst="rect">
            <a:avLst/>
          </a:prstGeom>
        </p:spPr>
        <p:txBody>
          <a:bodyPr vert="horz" lIns="92098" tIns="46050" rIns="92098" bIns="46050" rtlCol="0" anchor="b"/>
          <a:lstStyle>
            <a:lvl1pPr algn="r">
              <a:defRPr sz="1300"/>
            </a:lvl1pPr>
          </a:lstStyle>
          <a:p>
            <a:fld id="{3281C78C-DF60-43AA-9025-896AF7F51202}" type="slidenum">
              <a:rPr lang="de-CH" smtClean="0"/>
              <a:pPr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4366927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3. Juni 2016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3548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Es gibt eine</a:t>
            </a:r>
            <a:r>
              <a:rPr lang="de-CH" baseline="0" dirty="0"/>
              <a:t> Vielfalt von Trendstudien. Hier zum Beispiel die </a:t>
            </a:r>
            <a:r>
              <a:rPr lang="de-CH" baseline="0" dirty="0" err="1"/>
              <a:t>Wordle</a:t>
            </a:r>
            <a:r>
              <a:rPr lang="de-CH" baseline="0" dirty="0"/>
              <a:t>-Wolke einer Metastudie zu Trends. Zahlreiche haben wir gesichtet…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3. Juni 2016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56464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…und uns schliesslich</a:t>
            </a:r>
            <a:r>
              <a:rPr lang="de-CH" baseline="0" dirty="0"/>
              <a:t> für diese sechs Trends entschieden. Wir haben uns angeschaut, wie diese Trends in den vier Themenfeldern wirken.</a:t>
            </a:r>
          </a:p>
          <a:p>
            <a:endParaRPr lang="de-CH" baseline="0" dirty="0"/>
          </a:p>
          <a:p>
            <a:pPr marL="231092" indent="-231092">
              <a:buAutoNum type="arabicPeriod"/>
            </a:pPr>
            <a:r>
              <a:rPr lang="de-CH" baseline="0" dirty="0"/>
              <a:t>Was bedeuten die strukturellen und räumlichen Veränderungen in der Bevölkerungsentwicklung?</a:t>
            </a:r>
          </a:p>
          <a:p>
            <a:pPr marL="231092" indent="-231092">
              <a:buAutoNum type="arabicPeriod"/>
            </a:pPr>
            <a:r>
              <a:rPr lang="de-CH" baseline="0" dirty="0"/>
              <a:t>Welche Herausforderungen ergeben sich aus dem Wertewandel und veränderten oder neuen Formen des gesellschaftlichen Engagements und der politischen Beteiligung?</a:t>
            </a:r>
          </a:p>
          <a:p>
            <a:pPr marL="231092" indent="-231092">
              <a:buAutoNum type="arabicPeriod"/>
            </a:pPr>
            <a:r>
              <a:rPr lang="de-CH" baseline="0" dirty="0"/>
              <a:t>Welche Fragestellungen ergeben sich aus der Bedeutungszunahme von Wissen als Produktionsfaktor und Output der Wirtschaft?</a:t>
            </a:r>
          </a:p>
          <a:p>
            <a:pPr marL="231092" indent="-231092">
              <a:buAutoNum type="arabicPeriod"/>
            </a:pPr>
            <a:r>
              <a:rPr lang="de-CH" baseline="0" dirty="0"/>
              <a:t>Welche Auswirkungen haben das Wechselspiel von Globalisierung einerseits und der Notwendigkeit einer regionalen Einbindung für Unternehmen, Arbeitsmarkt, den Tourismus oder die Raumentwicklung?</a:t>
            </a:r>
          </a:p>
          <a:p>
            <a:pPr marL="231092" indent="-231092">
              <a:buAutoNum type="arabicPeriod"/>
            </a:pPr>
            <a:r>
              <a:rPr lang="de-CH" baseline="0" dirty="0"/>
              <a:t>Welche Herausforderungen ergeben sich aus der Digitalisierung für diese Bereiche?</a:t>
            </a:r>
          </a:p>
          <a:p>
            <a:pPr marL="231092" indent="-231092">
              <a:buAutoNum type="arabicPeriod"/>
            </a:pPr>
            <a:r>
              <a:rPr lang="de-CH" baseline="0" dirty="0"/>
              <a:t>Schliesslich: Welche Herausforderungen ergeben sich aus dem Imperativ für eine ressourceneffizientere, co2 neutralere Lebens- und Wirtschaftsweise?</a:t>
            </a:r>
          </a:p>
          <a:p>
            <a:pPr marL="231092" indent="-231092">
              <a:buAutoNum type="arabicPeriod"/>
            </a:pPr>
            <a:endParaRPr lang="de-CH" baseline="0" dirty="0"/>
          </a:p>
          <a:p>
            <a:pPr marL="231092" indent="-231092">
              <a:buAutoNum type="arabicPeriod"/>
            </a:pP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3. Juni 2016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21174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3. Juni 2016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46544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de-DE"/>
              <a:t>3. Juni 2016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3660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" descr="ZIG 20_Grad_15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"/>
          <a:stretch/>
        </p:blipFill>
        <p:spPr>
          <a:xfrm>
            <a:off x="179512" y="1036801"/>
            <a:ext cx="8751600" cy="3899365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755576" y="4029912"/>
            <a:ext cx="7632848" cy="911196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99592" y="4083918"/>
            <a:ext cx="5544616" cy="216024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de-CH" dirty="0"/>
              <a:t>Autor</a:t>
            </a:r>
          </a:p>
        </p:txBody>
      </p:sp>
      <p:sp>
        <p:nvSpPr>
          <p:cNvPr id="17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899592" y="4354118"/>
            <a:ext cx="7344816" cy="269861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 dirty="0"/>
              <a:t>Haupttitel</a:t>
            </a:r>
            <a:endParaRPr lang="de-CH" dirty="0"/>
          </a:p>
        </p:txBody>
      </p:sp>
      <p:sp>
        <p:nvSpPr>
          <p:cNvPr id="18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899592" y="4677985"/>
            <a:ext cx="7344816" cy="204788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de-CH" dirty="0"/>
              <a:t>Untertitel</a:t>
            </a:r>
          </a:p>
        </p:txBody>
      </p:sp>
      <p:pic>
        <p:nvPicPr>
          <p:cNvPr id="1026" name="Picture 2" descr="\\SV-MONK\UNISG-Rfolder$\05735105\Desktop\USG_Icon_E_RGB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0" y="526501"/>
            <a:ext cx="1797324" cy="27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02" y="149566"/>
            <a:ext cx="2531869" cy="6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44208" y="4083918"/>
            <a:ext cx="1800200" cy="216024"/>
          </a:xfrm>
        </p:spPr>
        <p:txBody>
          <a:bodyPr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de-CH" dirty="0"/>
              <a:t>DD. Monat YYYY</a:t>
            </a:r>
          </a:p>
        </p:txBody>
      </p:sp>
    </p:spTree>
    <p:extLst>
      <p:ext uri="{BB962C8B-B14F-4D97-AF65-F5344CB8AC3E}">
        <p14:creationId xmlns:p14="http://schemas.microsoft.com/office/powerpoint/2010/main" val="2598570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el und Inhalt (langer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950400"/>
            <a:ext cx="8064424" cy="541230"/>
          </a:xfrm>
        </p:spPr>
        <p:txBody>
          <a:bodyPr lIns="0" tIns="0" rIns="0" bIns="0">
            <a:noAutofit/>
          </a:bodyPr>
          <a:lstStyle>
            <a:lvl1pPr algn="l">
              <a:defRPr sz="1800">
                <a:solidFill>
                  <a:srgbClr val="00802F"/>
                </a:solidFill>
              </a:defRPr>
            </a:lvl1pPr>
          </a:lstStyle>
          <a:p>
            <a:r>
              <a:rPr lang="de-DE" dirty="0"/>
              <a:t>Titelmasterformat durch Klicken bearbeiten………………….</a:t>
            </a:r>
            <a:br>
              <a:rPr lang="de-DE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55576" y="1599642"/>
            <a:ext cx="8064424" cy="3240360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00802F"/>
              </a:buClr>
              <a:buFont typeface="+mj-lt"/>
              <a:buAutoNum type="arabicPeriod"/>
              <a:defRPr sz="1500">
                <a:latin typeface="+mn-lt"/>
              </a:defRPr>
            </a:lvl1pPr>
            <a:lvl2pPr>
              <a:buClr>
                <a:srgbClr val="00802F"/>
              </a:buClr>
              <a:defRPr sz="1200">
                <a:latin typeface="+mn-lt"/>
              </a:defRPr>
            </a:lvl2pPr>
            <a:lvl3pPr>
              <a:buClr>
                <a:srgbClr val="00802F"/>
              </a:buClr>
              <a:defRPr sz="1200">
                <a:latin typeface="+mn-lt"/>
              </a:defRPr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5576" y="4873501"/>
            <a:ext cx="8064500" cy="104775"/>
          </a:xfrm>
        </p:spPr>
        <p:txBody>
          <a:bodyPr/>
          <a:lstStyle>
            <a:lvl1pPr marL="0" indent="0" algn="r">
              <a:buNone/>
              <a:defRPr sz="825"/>
            </a:lvl1pPr>
          </a:lstStyle>
          <a:p>
            <a:pPr lvl="0"/>
            <a:r>
              <a:rPr lang="de-CH" sz="825" dirty="0"/>
              <a:t>Quelle:</a:t>
            </a:r>
            <a:endParaRPr lang="de-CH" dirty="0"/>
          </a:p>
        </p:txBody>
      </p:sp>
      <p:sp>
        <p:nvSpPr>
          <p:cNvPr id="12" name="Foliennummernplatzhalter 14"/>
          <p:cNvSpPr txBox="1">
            <a:spLocks/>
          </p:cNvSpPr>
          <p:nvPr userDrawn="1"/>
        </p:nvSpPr>
        <p:spPr>
          <a:xfrm>
            <a:off x="6948264" y="4941779"/>
            <a:ext cx="2133600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71CC67-57DE-4C4D-9DF8-74DDAAAAC29A}" type="slidenum">
              <a:rPr lang="de-CH" sz="600" smtClean="0"/>
              <a:pPr/>
              <a:t>‹Nr.›</a:t>
            </a:fld>
            <a:endParaRPr lang="de-CH" sz="600" dirty="0"/>
          </a:p>
        </p:txBody>
      </p:sp>
      <p:pic>
        <p:nvPicPr>
          <p:cNvPr id="11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00" y="144709"/>
            <a:ext cx="2123784" cy="536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57120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el, Inhalt, Bild (link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950400"/>
            <a:ext cx="8064424" cy="278100"/>
          </a:xfrm>
        </p:spPr>
        <p:txBody>
          <a:bodyPr lIns="0" tIns="0" rIns="0" bIns="0">
            <a:noAutofit/>
          </a:bodyPr>
          <a:lstStyle>
            <a:lvl1pPr algn="l">
              <a:defRPr sz="1800">
                <a:solidFill>
                  <a:srgbClr val="00802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211960" y="1379700"/>
            <a:ext cx="4608512" cy="3460302"/>
          </a:xfrm>
          <a:solidFill>
            <a:srgbClr val="B3FFCF"/>
          </a:solidFill>
        </p:spPr>
        <p:txBody>
          <a:bodyPr lIns="108000" tIns="108000" rIns="108000" bIns="108000">
            <a:noAutofit/>
          </a:bodyPr>
          <a:lstStyle>
            <a:lvl1pPr marL="342900" indent="-342900">
              <a:buFont typeface="+mj-lt"/>
              <a:buAutoNum type="arabicPeriod"/>
              <a:defRPr sz="15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1"/>
          </p:nvPr>
        </p:nvSpPr>
        <p:spPr>
          <a:xfrm>
            <a:off x="755577" y="1379700"/>
            <a:ext cx="3235402" cy="3460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1350" kern="1200" dirty="0" smtClean="0">
                <a:solidFill>
                  <a:schemeClr val="tx1"/>
                </a:solidFill>
                <a:latin typeface="Gill Alt One MT" pitchFamily="50" charset="0"/>
                <a:ea typeface="+mn-ea"/>
                <a:cs typeface="Gill Sans"/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18" name="Foliennummernplatzhalter 14"/>
          <p:cNvSpPr txBox="1">
            <a:spLocks/>
          </p:cNvSpPr>
          <p:nvPr userDrawn="1"/>
        </p:nvSpPr>
        <p:spPr>
          <a:xfrm>
            <a:off x="6948264" y="4941779"/>
            <a:ext cx="2133600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71CC67-57DE-4C4D-9DF8-74DDAAAAC29A}" type="slidenum">
              <a:rPr lang="de-CH" sz="600" smtClean="0"/>
              <a:pPr/>
              <a:t>‹Nr.›</a:t>
            </a:fld>
            <a:endParaRPr lang="de-CH" sz="60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5576" y="4873501"/>
            <a:ext cx="8064500" cy="104775"/>
          </a:xfrm>
        </p:spPr>
        <p:txBody>
          <a:bodyPr/>
          <a:lstStyle>
            <a:lvl1pPr marL="0" indent="0" algn="r">
              <a:buNone/>
              <a:defRPr sz="825"/>
            </a:lvl1pPr>
          </a:lstStyle>
          <a:p>
            <a:pPr lvl="0"/>
            <a:r>
              <a:rPr lang="de-CH" sz="825" dirty="0"/>
              <a:t>Quelle:</a:t>
            </a:r>
            <a:endParaRPr lang="de-CH" dirty="0"/>
          </a:p>
        </p:txBody>
      </p:sp>
      <p:pic>
        <p:nvPicPr>
          <p:cNvPr id="11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00" y="144709"/>
            <a:ext cx="2123784" cy="536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767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el, Inhalt, Bild (links) (langer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950400"/>
            <a:ext cx="8064424" cy="541230"/>
          </a:xfrm>
        </p:spPr>
        <p:txBody>
          <a:bodyPr lIns="0" tIns="0" rIns="0" bIns="0">
            <a:noAutofit/>
          </a:bodyPr>
          <a:lstStyle>
            <a:lvl1pPr algn="l">
              <a:defRPr sz="1800">
                <a:solidFill>
                  <a:srgbClr val="00802F"/>
                </a:solidFill>
              </a:defRPr>
            </a:lvl1pPr>
          </a:lstStyle>
          <a:p>
            <a:r>
              <a:rPr lang="de-DE" dirty="0"/>
              <a:t>Titelmasterformat durch Klicken bearbeiten………………………</a:t>
            </a:r>
            <a:br>
              <a:rPr lang="de-DE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4211960" y="1599642"/>
            <a:ext cx="4608512" cy="3240360"/>
          </a:xfrm>
          <a:solidFill>
            <a:srgbClr val="B3FFCF"/>
          </a:solidFill>
        </p:spPr>
        <p:txBody>
          <a:bodyPr lIns="108000" tIns="108000" rIns="108000" bIns="108000">
            <a:noAutofit/>
          </a:bodyPr>
          <a:lstStyle>
            <a:lvl1pPr marL="342900" indent="-342900">
              <a:buFont typeface="+mj-lt"/>
              <a:buAutoNum type="arabicPeriod"/>
              <a:defRPr sz="15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sp>
        <p:nvSpPr>
          <p:cNvPr id="7" name="Bildplatzhalter 7"/>
          <p:cNvSpPr>
            <a:spLocks noGrp="1"/>
          </p:cNvSpPr>
          <p:nvPr>
            <p:ph type="pic" sz="quarter" idx="11"/>
          </p:nvPr>
        </p:nvSpPr>
        <p:spPr>
          <a:xfrm>
            <a:off x="755577" y="1599642"/>
            <a:ext cx="3235402" cy="3240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1350" kern="1200" dirty="0" smtClean="0">
                <a:solidFill>
                  <a:schemeClr val="tx1"/>
                </a:solidFill>
                <a:latin typeface="Gill Alt One MT" pitchFamily="50" charset="0"/>
                <a:ea typeface="+mn-ea"/>
                <a:cs typeface="Gill Sans"/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18" name="Foliennummernplatzhalter 14"/>
          <p:cNvSpPr txBox="1">
            <a:spLocks/>
          </p:cNvSpPr>
          <p:nvPr userDrawn="1"/>
        </p:nvSpPr>
        <p:spPr>
          <a:xfrm>
            <a:off x="6948264" y="4941779"/>
            <a:ext cx="2133600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71CC67-57DE-4C4D-9DF8-74DDAAAAC29A}" type="slidenum">
              <a:rPr lang="de-CH" sz="600" smtClean="0"/>
              <a:pPr/>
              <a:t>‹Nr.›</a:t>
            </a:fld>
            <a:endParaRPr lang="de-CH" sz="600" dirty="0"/>
          </a:p>
        </p:txBody>
      </p:sp>
      <p:sp>
        <p:nvSpPr>
          <p:cNvPr id="10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5576" y="4873501"/>
            <a:ext cx="8064500" cy="104775"/>
          </a:xfrm>
        </p:spPr>
        <p:txBody>
          <a:bodyPr/>
          <a:lstStyle>
            <a:lvl1pPr marL="0" indent="0" algn="r">
              <a:buNone/>
              <a:defRPr sz="825"/>
            </a:lvl1pPr>
          </a:lstStyle>
          <a:p>
            <a:pPr lvl="0"/>
            <a:r>
              <a:rPr lang="de-CH" sz="825" dirty="0"/>
              <a:t>Quelle:</a:t>
            </a:r>
            <a:endParaRPr lang="de-CH" dirty="0"/>
          </a:p>
        </p:txBody>
      </p:sp>
      <p:pic>
        <p:nvPicPr>
          <p:cNvPr id="11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00" y="144709"/>
            <a:ext cx="2123784" cy="536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1378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Titel, Inhalt, Bild (rech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950400"/>
            <a:ext cx="8064424" cy="278100"/>
          </a:xfrm>
        </p:spPr>
        <p:txBody>
          <a:bodyPr lIns="0" tIns="0" rIns="0" bIns="0">
            <a:noAutofit/>
          </a:bodyPr>
          <a:lstStyle>
            <a:lvl1pPr algn="l">
              <a:defRPr sz="1800">
                <a:solidFill>
                  <a:srgbClr val="00802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3" hasCustomPrompt="1"/>
          </p:nvPr>
        </p:nvSpPr>
        <p:spPr>
          <a:xfrm>
            <a:off x="755576" y="1379700"/>
            <a:ext cx="4608512" cy="3460302"/>
          </a:xfrm>
          <a:solidFill>
            <a:srgbClr val="B3FFCF"/>
          </a:solidFill>
        </p:spPr>
        <p:txBody>
          <a:bodyPr lIns="108000" tIns="108000" rIns="108000" bIns="108000">
            <a:noAutofit/>
          </a:bodyPr>
          <a:lstStyle>
            <a:lvl1pPr marL="342900" indent="-342900">
              <a:buFont typeface="+mj-lt"/>
              <a:buAutoNum type="arabicPeriod"/>
              <a:defRPr sz="15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585070" y="1379700"/>
            <a:ext cx="3235402" cy="34603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1350" kern="1200" dirty="0" smtClean="0">
                <a:solidFill>
                  <a:schemeClr val="tx1"/>
                </a:solidFill>
                <a:latin typeface="Gill Alt One MT" pitchFamily="50" charset="0"/>
                <a:ea typeface="+mn-ea"/>
                <a:cs typeface="Gill Sans"/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6" name="Foliennummernplatzhalter 14"/>
          <p:cNvSpPr txBox="1">
            <a:spLocks/>
          </p:cNvSpPr>
          <p:nvPr userDrawn="1"/>
        </p:nvSpPr>
        <p:spPr>
          <a:xfrm>
            <a:off x="6948264" y="4941779"/>
            <a:ext cx="2133600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71CC67-57DE-4C4D-9DF8-74DDAAAAC29A}" type="slidenum">
              <a:rPr lang="de-CH" sz="600" smtClean="0"/>
              <a:pPr/>
              <a:t>‹Nr.›</a:t>
            </a:fld>
            <a:endParaRPr lang="de-CH" sz="60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55576" y="4873501"/>
            <a:ext cx="8064500" cy="104775"/>
          </a:xfrm>
        </p:spPr>
        <p:txBody>
          <a:bodyPr/>
          <a:lstStyle>
            <a:lvl1pPr marL="0" indent="0" algn="r">
              <a:buNone/>
              <a:defRPr sz="825"/>
            </a:lvl1pPr>
          </a:lstStyle>
          <a:p>
            <a:pPr lvl="0"/>
            <a:r>
              <a:rPr lang="de-CH" sz="825" dirty="0"/>
              <a:t>Quelle:</a:t>
            </a:r>
            <a:endParaRPr lang="de-CH" dirty="0"/>
          </a:p>
        </p:txBody>
      </p:sp>
      <p:pic>
        <p:nvPicPr>
          <p:cNvPr id="10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00" y="144709"/>
            <a:ext cx="2123784" cy="536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37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el, Inhalt, Bild (rechts) (langer Tit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950400"/>
            <a:ext cx="8064424" cy="541230"/>
          </a:xfrm>
        </p:spPr>
        <p:txBody>
          <a:bodyPr lIns="0" tIns="0" rIns="0" bIns="0">
            <a:noAutofit/>
          </a:bodyPr>
          <a:lstStyle>
            <a:lvl1pPr algn="l">
              <a:defRPr sz="1800">
                <a:solidFill>
                  <a:srgbClr val="00802F"/>
                </a:solidFill>
              </a:defRPr>
            </a:lvl1pPr>
          </a:lstStyle>
          <a:p>
            <a:r>
              <a:rPr lang="de-DE" dirty="0"/>
              <a:t>Titelmasterformat durch Klicken bearbeiten…………………………</a:t>
            </a:r>
            <a:br>
              <a:rPr lang="de-DE" dirty="0"/>
            </a:br>
            <a:endParaRPr lang="de-CH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14" name="Inhaltsplatzhalter 2"/>
          <p:cNvSpPr>
            <a:spLocks noGrp="1"/>
          </p:cNvSpPr>
          <p:nvPr>
            <p:ph idx="13" hasCustomPrompt="1"/>
          </p:nvPr>
        </p:nvSpPr>
        <p:spPr>
          <a:xfrm>
            <a:off x="755576" y="1599642"/>
            <a:ext cx="4608512" cy="3240360"/>
          </a:xfrm>
          <a:solidFill>
            <a:srgbClr val="B3FFCF"/>
          </a:solidFill>
        </p:spPr>
        <p:txBody>
          <a:bodyPr lIns="108000" tIns="108000" rIns="108000" bIns="108000">
            <a:noAutofit/>
          </a:bodyPr>
          <a:lstStyle>
            <a:lvl1pPr marL="342900" indent="-342900">
              <a:buFont typeface="+mj-lt"/>
              <a:buAutoNum type="arabicPeriod"/>
              <a:defRPr sz="1500">
                <a:latin typeface="+mn-lt"/>
              </a:defRPr>
            </a:lvl1pPr>
            <a:lvl2pPr>
              <a:defRPr sz="1200">
                <a:latin typeface="+mn-lt"/>
              </a:defRPr>
            </a:lvl2pPr>
            <a:lvl3pPr>
              <a:defRPr sz="1200">
                <a:latin typeface="+mn-lt"/>
              </a:defRPr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sp>
        <p:nvSpPr>
          <p:cNvPr id="15" name="Bildplatzhalter 7"/>
          <p:cNvSpPr>
            <a:spLocks noGrp="1"/>
          </p:cNvSpPr>
          <p:nvPr>
            <p:ph type="pic" sz="quarter" idx="14"/>
          </p:nvPr>
        </p:nvSpPr>
        <p:spPr>
          <a:xfrm>
            <a:off x="5585070" y="1599642"/>
            <a:ext cx="3235402" cy="3240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de-CH" sz="1350" kern="1200" dirty="0" smtClean="0">
                <a:solidFill>
                  <a:schemeClr val="tx1"/>
                </a:solidFill>
                <a:latin typeface="Gill Alt One MT" pitchFamily="50" charset="0"/>
                <a:ea typeface="+mn-ea"/>
                <a:cs typeface="Gill Sans"/>
              </a:defRPr>
            </a:lvl1pPr>
          </a:lstStyle>
          <a:p>
            <a:r>
              <a:rPr lang="de-DE"/>
              <a:t>Bild durch Klicken auf Symbol hinzufügen</a:t>
            </a:r>
            <a:endParaRPr lang="de-CH" dirty="0"/>
          </a:p>
        </p:txBody>
      </p:sp>
      <p:sp>
        <p:nvSpPr>
          <p:cNvPr id="16" name="Foliennummernplatzhalter 14"/>
          <p:cNvSpPr txBox="1">
            <a:spLocks/>
          </p:cNvSpPr>
          <p:nvPr userDrawn="1"/>
        </p:nvSpPr>
        <p:spPr>
          <a:xfrm>
            <a:off x="6948264" y="4941779"/>
            <a:ext cx="2133600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71CC67-57DE-4C4D-9DF8-74DDAAAAC29A}" type="slidenum">
              <a:rPr lang="de-CH" sz="600" smtClean="0"/>
              <a:pPr/>
              <a:t>‹Nr.›</a:t>
            </a:fld>
            <a:endParaRPr lang="de-CH" sz="60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755576" y="4873501"/>
            <a:ext cx="8064500" cy="104775"/>
          </a:xfrm>
        </p:spPr>
        <p:txBody>
          <a:bodyPr/>
          <a:lstStyle>
            <a:lvl1pPr marL="0" indent="0" algn="r">
              <a:buNone/>
              <a:defRPr sz="825"/>
            </a:lvl1pPr>
          </a:lstStyle>
          <a:p>
            <a:pPr lvl="0"/>
            <a:r>
              <a:rPr lang="de-CH" sz="825" dirty="0"/>
              <a:t>Quelle:</a:t>
            </a:r>
            <a:endParaRPr lang="de-CH" dirty="0"/>
          </a:p>
        </p:txBody>
      </p:sp>
      <p:pic>
        <p:nvPicPr>
          <p:cNvPr id="10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00" y="144709"/>
            <a:ext cx="2123784" cy="536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037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pic>
        <p:nvPicPr>
          <p:cNvPr id="10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00" y="144709"/>
            <a:ext cx="2123784" cy="53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oliennummernplatzhalter 14"/>
          <p:cNvSpPr>
            <a:spLocks noGrp="1"/>
          </p:cNvSpPr>
          <p:nvPr>
            <p:ph type="sldNum" sz="quarter" idx="12"/>
          </p:nvPr>
        </p:nvSpPr>
        <p:spPr>
          <a:xfrm>
            <a:off x="6948264" y="4941779"/>
            <a:ext cx="2133600" cy="273844"/>
          </a:xfrm>
        </p:spPr>
        <p:txBody>
          <a:bodyPr r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71CC67-57DE-4C4D-9DF8-74DDAAAAC29A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5576" y="4873501"/>
            <a:ext cx="8064500" cy="104775"/>
          </a:xfrm>
        </p:spPr>
        <p:txBody>
          <a:bodyPr/>
          <a:lstStyle>
            <a:lvl1pPr marL="0" indent="0" algn="r">
              <a:buNone/>
              <a:defRPr sz="825"/>
            </a:lvl1pPr>
          </a:lstStyle>
          <a:p>
            <a:pPr lvl="0"/>
            <a:r>
              <a:rPr lang="de-CH" sz="825" dirty="0"/>
              <a:t>Quelle: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1964585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628650" y="1107282"/>
            <a:ext cx="7790864" cy="360363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2552" y="534144"/>
            <a:ext cx="4360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9FE39-8072-C046-B048-DE634B16B4C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9915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Standard_lang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" descr="ZIG 20_Grad_15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"/>
          <a:stretch/>
        </p:blipFill>
        <p:spPr>
          <a:xfrm>
            <a:off x="179512" y="1036801"/>
            <a:ext cx="8751600" cy="3899365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755576" y="3651870"/>
            <a:ext cx="7632848" cy="128923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99592" y="3759882"/>
            <a:ext cx="5544616" cy="216024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de-CH" dirty="0"/>
              <a:t>Autor</a:t>
            </a:r>
          </a:p>
        </p:txBody>
      </p:sp>
      <p:sp>
        <p:nvSpPr>
          <p:cNvPr id="17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899592" y="4029913"/>
            <a:ext cx="7344816" cy="59406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 dirty="0"/>
              <a:t>Haupttitel…………………………………………………………………………………………………..</a:t>
            </a:r>
            <a:endParaRPr lang="de-CH" dirty="0"/>
          </a:p>
        </p:txBody>
      </p:sp>
      <p:sp>
        <p:nvSpPr>
          <p:cNvPr id="18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899592" y="4677985"/>
            <a:ext cx="7344816" cy="204788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de-CH" dirty="0"/>
              <a:t>Untertitel</a:t>
            </a:r>
          </a:p>
        </p:txBody>
      </p:sp>
      <p:pic>
        <p:nvPicPr>
          <p:cNvPr id="1026" name="Picture 2" descr="\\SV-MONK\UNISG-Rfolder$\05735105\Desktop\USG_Icon_E_RGB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0" y="526501"/>
            <a:ext cx="1797324" cy="27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02" y="149566"/>
            <a:ext cx="2531869" cy="6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44208" y="3759882"/>
            <a:ext cx="1800200" cy="216024"/>
          </a:xfrm>
        </p:spPr>
        <p:txBody>
          <a:bodyPr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de-CH" dirty="0"/>
              <a:t>DD. Monat YYYY</a:t>
            </a:r>
          </a:p>
        </p:txBody>
      </p:sp>
    </p:spTree>
    <p:extLst>
      <p:ext uri="{BB962C8B-B14F-4D97-AF65-F5344CB8AC3E}">
        <p14:creationId xmlns:p14="http://schemas.microsoft.com/office/powerpoint/2010/main" val="111840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_Standard_lang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43" y="1036801"/>
            <a:ext cx="7827938" cy="3899365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755576" y="3651870"/>
            <a:ext cx="7632848" cy="128923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99592" y="3759882"/>
            <a:ext cx="5544616" cy="216024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de-CH" dirty="0"/>
              <a:t>Autor</a:t>
            </a:r>
          </a:p>
        </p:txBody>
      </p:sp>
      <p:sp>
        <p:nvSpPr>
          <p:cNvPr id="17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899592" y="4029913"/>
            <a:ext cx="7344816" cy="59406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 dirty="0"/>
              <a:t>Haupttitel…………………………………………………………………………………………………..</a:t>
            </a:r>
            <a:endParaRPr lang="de-CH" dirty="0"/>
          </a:p>
        </p:txBody>
      </p:sp>
      <p:sp>
        <p:nvSpPr>
          <p:cNvPr id="18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899592" y="4677985"/>
            <a:ext cx="7344816" cy="204788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de-CH" dirty="0"/>
              <a:t>Untertitel</a:t>
            </a:r>
          </a:p>
        </p:txBody>
      </p:sp>
      <p:pic>
        <p:nvPicPr>
          <p:cNvPr id="1026" name="Picture 2" descr="\\SV-MONK\UNISG-Rfolder$\05735105\Desktop\USG_Icon_E_RGB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0" y="526501"/>
            <a:ext cx="1797324" cy="279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02" y="149566"/>
            <a:ext cx="2531869" cy="639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44208" y="3759882"/>
            <a:ext cx="1800200" cy="216024"/>
          </a:xfrm>
        </p:spPr>
        <p:txBody>
          <a:bodyPr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de-CH" dirty="0"/>
              <a:t>DD. Monat YYYY</a:t>
            </a:r>
          </a:p>
        </p:txBody>
      </p:sp>
    </p:spTree>
    <p:extLst>
      <p:ext uri="{BB962C8B-B14F-4D97-AF65-F5344CB8AC3E}">
        <p14:creationId xmlns:p14="http://schemas.microsoft.com/office/powerpoint/2010/main" val="3299424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_Angepas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179389" y="1036800"/>
            <a:ext cx="8751724" cy="390430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14" name="Rechteck 13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pic>
        <p:nvPicPr>
          <p:cNvPr id="1026" name="Picture 2" descr="\\SV-MONK\UNISG-Rfolder$\05735105\Desktop\USG_Icon_E_RGB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0000" y="526501"/>
            <a:ext cx="1797324" cy="27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55650" y="4029912"/>
            <a:ext cx="7632700" cy="918102"/>
          </a:xfrm>
          <a:solidFill>
            <a:schemeClr val="bg1">
              <a:alpha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dirty="0"/>
              <a:t>.</a:t>
            </a:r>
          </a:p>
        </p:txBody>
      </p:sp>
      <p:pic>
        <p:nvPicPr>
          <p:cNvPr id="20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02" y="149566"/>
            <a:ext cx="2531869" cy="6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99592" y="4083918"/>
            <a:ext cx="6984776" cy="216024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de-CH" dirty="0"/>
              <a:t>Autor</a:t>
            </a:r>
          </a:p>
        </p:txBody>
      </p:sp>
      <p:sp>
        <p:nvSpPr>
          <p:cNvPr id="17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899592" y="4354118"/>
            <a:ext cx="7344816" cy="269861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 dirty="0"/>
              <a:t>Haupttitel</a:t>
            </a:r>
            <a:endParaRPr lang="de-CH" dirty="0"/>
          </a:p>
        </p:txBody>
      </p:sp>
      <p:sp>
        <p:nvSpPr>
          <p:cNvPr id="18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899592" y="4677985"/>
            <a:ext cx="7344816" cy="204788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588224" y="4083918"/>
            <a:ext cx="1656184" cy="216024"/>
          </a:xfrm>
        </p:spPr>
        <p:txBody>
          <a:bodyPr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de-CH" dirty="0"/>
              <a:t>DD. Monat YYYY</a:t>
            </a:r>
          </a:p>
        </p:txBody>
      </p:sp>
    </p:spTree>
    <p:extLst>
      <p:ext uri="{BB962C8B-B14F-4D97-AF65-F5344CB8AC3E}">
        <p14:creationId xmlns:p14="http://schemas.microsoft.com/office/powerpoint/2010/main" val="131297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_Angepasst_lang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ildplatzhalter 4"/>
          <p:cNvSpPr>
            <a:spLocks noGrp="1"/>
          </p:cNvSpPr>
          <p:nvPr>
            <p:ph type="pic" sz="quarter" idx="14" hasCustomPrompt="1"/>
          </p:nvPr>
        </p:nvSpPr>
        <p:spPr>
          <a:xfrm>
            <a:off x="226017" y="1022604"/>
            <a:ext cx="8751724" cy="3904308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 hasCustomPrompt="1"/>
          </p:nvPr>
        </p:nvSpPr>
        <p:spPr>
          <a:xfrm>
            <a:off x="755576" y="3651871"/>
            <a:ext cx="7632700" cy="1307306"/>
          </a:xfrm>
          <a:solidFill>
            <a:schemeClr val="bg1">
              <a:alpha val="85000"/>
            </a:schemeClr>
          </a:solidFill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CH" dirty="0"/>
              <a:t>.</a:t>
            </a:r>
          </a:p>
        </p:txBody>
      </p:sp>
      <p:sp>
        <p:nvSpPr>
          <p:cNvPr id="14" name="Rechteck 13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16" name="Textplatzhalt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899592" y="3759882"/>
            <a:ext cx="5544616" cy="216024"/>
          </a:xfr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de-CH" dirty="0"/>
              <a:t>Autor</a:t>
            </a:r>
          </a:p>
        </p:txBody>
      </p:sp>
      <p:sp>
        <p:nvSpPr>
          <p:cNvPr id="17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899592" y="4029913"/>
            <a:ext cx="7344816" cy="594067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 dirty="0"/>
              <a:t>Haupttitel…………………………………………………………………………………………………………..</a:t>
            </a:r>
            <a:endParaRPr lang="de-CH" dirty="0"/>
          </a:p>
        </p:txBody>
      </p:sp>
      <p:sp>
        <p:nvSpPr>
          <p:cNvPr id="18" name="Textplatzhalter 21"/>
          <p:cNvSpPr>
            <a:spLocks noGrp="1"/>
          </p:cNvSpPr>
          <p:nvPr>
            <p:ph type="body" sz="quarter" idx="12" hasCustomPrompt="1"/>
          </p:nvPr>
        </p:nvSpPr>
        <p:spPr>
          <a:xfrm>
            <a:off x="899592" y="4677985"/>
            <a:ext cx="7344816" cy="204788"/>
          </a:xfrm>
        </p:spPr>
        <p:txBody>
          <a:bodyPr/>
          <a:lstStyle>
            <a:lvl1pPr marL="0" indent="0">
              <a:buNone/>
              <a:defRPr sz="1500"/>
            </a:lvl1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19" name="Textplatzhalt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444208" y="3759882"/>
            <a:ext cx="1800200" cy="216024"/>
          </a:xfrm>
        </p:spPr>
        <p:txBody>
          <a:bodyPr/>
          <a:lstStyle>
            <a:lvl1pPr marL="0" indent="0" algn="r">
              <a:buNone/>
              <a:defRPr sz="1200" baseline="0"/>
            </a:lvl1pPr>
          </a:lstStyle>
          <a:p>
            <a:pPr lvl="0"/>
            <a:r>
              <a:rPr lang="de-CH" dirty="0"/>
              <a:t>DD. Monat YYYY</a:t>
            </a:r>
          </a:p>
        </p:txBody>
      </p:sp>
      <p:pic>
        <p:nvPicPr>
          <p:cNvPr id="11" name="Picture 2" descr="\\SV-MONK\UNISG-Rfolder$\05735105\Desktop\USG_Icon_E_RGB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172" y="640801"/>
            <a:ext cx="1797324" cy="2799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175" y="263866"/>
            <a:ext cx="2531869" cy="6399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144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titel_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 1" descr="ZIG 20_Grad_150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7"/>
          <a:stretch/>
        </p:blipFill>
        <p:spPr>
          <a:xfrm>
            <a:off x="179512" y="1036801"/>
            <a:ext cx="8751600" cy="3899365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755576" y="3327834"/>
            <a:ext cx="7632848" cy="1613274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sz="1350" dirty="0"/>
          </a:p>
        </p:txBody>
      </p:sp>
      <p:sp>
        <p:nvSpPr>
          <p:cNvPr id="14" name="Rechteck 13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pic>
        <p:nvPicPr>
          <p:cNvPr id="20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02" y="149566"/>
            <a:ext cx="2531869" cy="6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83502" y="3381842"/>
            <a:ext cx="7360906" cy="26986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Zwischentitel</a:t>
            </a:r>
            <a:endParaRPr lang="de-CH" dirty="0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83502" y="3759994"/>
            <a:ext cx="7360906" cy="1134014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Untertitel</a:t>
            </a:r>
          </a:p>
        </p:txBody>
      </p:sp>
      <p:sp>
        <p:nvSpPr>
          <p:cNvPr id="21" name="Foliennummernplatzhalter 14"/>
          <p:cNvSpPr txBox="1">
            <a:spLocks/>
          </p:cNvSpPr>
          <p:nvPr userDrawn="1"/>
        </p:nvSpPr>
        <p:spPr>
          <a:xfrm>
            <a:off x="107504" y="4944201"/>
            <a:ext cx="1551996" cy="273844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de-CH" sz="600" dirty="0"/>
          </a:p>
        </p:txBody>
      </p:sp>
      <p:sp>
        <p:nvSpPr>
          <p:cNvPr id="22" name="Foliennummernplatzhalter 14"/>
          <p:cNvSpPr txBox="1">
            <a:spLocks/>
          </p:cNvSpPr>
          <p:nvPr userDrawn="1"/>
        </p:nvSpPr>
        <p:spPr>
          <a:xfrm>
            <a:off x="6948264" y="4941779"/>
            <a:ext cx="2133600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71CC67-57DE-4C4D-9DF8-74DDAAAAC29A}" type="slidenum">
              <a:rPr lang="de-CH" sz="600" smtClean="0"/>
              <a:pPr/>
              <a:t>‹Nr.›</a:t>
            </a:fld>
            <a:endParaRPr lang="de-CH" sz="600" dirty="0"/>
          </a:p>
        </p:txBody>
      </p:sp>
    </p:spTree>
    <p:extLst>
      <p:ext uri="{BB962C8B-B14F-4D97-AF65-F5344CB8AC3E}">
        <p14:creationId xmlns:p14="http://schemas.microsoft.com/office/powerpoint/2010/main" val="424023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titel_Angepas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ildplatzhalter 2"/>
          <p:cNvSpPr>
            <a:spLocks noGrp="1"/>
          </p:cNvSpPr>
          <p:nvPr>
            <p:ph type="pic" sz="quarter" idx="16" hasCustomPrompt="1"/>
          </p:nvPr>
        </p:nvSpPr>
        <p:spPr>
          <a:xfrm>
            <a:off x="179391" y="1037036"/>
            <a:ext cx="8751887" cy="390763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CH" dirty="0"/>
              <a:t>Bild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7" hasCustomPrompt="1"/>
          </p:nvPr>
        </p:nvSpPr>
        <p:spPr>
          <a:xfrm>
            <a:off x="755650" y="3327836"/>
            <a:ext cx="7632700" cy="1632347"/>
          </a:xfrm>
          <a:solidFill>
            <a:schemeClr val="bg1">
              <a:alpha val="85000"/>
            </a:schemeClr>
          </a:solidFill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.</a:t>
            </a:r>
          </a:p>
        </p:txBody>
      </p:sp>
      <p:sp>
        <p:nvSpPr>
          <p:cNvPr id="14" name="Rechteck 13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pic>
        <p:nvPicPr>
          <p:cNvPr id="20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002" y="149566"/>
            <a:ext cx="2531869" cy="63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Foliennummernplatzhalter 14"/>
          <p:cNvSpPr txBox="1">
            <a:spLocks/>
          </p:cNvSpPr>
          <p:nvPr userDrawn="1"/>
        </p:nvSpPr>
        <p:spPr>
          <a:xfrm>
            <a:off x="107504" y="4944201"/>
            <a:ext cx="1551996" cy="273844"/>
          </a:xfrm>
          <a:prstGeom prst="rect">
            <a:avLst/>
          </a:prstGeom>
        </p:spPr>
        <p:txBody>
          <a:bodyPr vert="horz" lIns="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CH" sz="600" dirty="0"/>
          </a:p>
        </p:txBody>
      </p:sp>
      <p:sp>
        <p:nvSpPr>
          <p:cNvPr id="22" name="Foliennummernplatzhalter 14"/>
          <p:cNvSpPr txBox="1">
            <a:spLocks/>
          </p:cNvSpPr>
          <p:nvPr userDrawn="1"/>
        </p:nvSpPr>
        <p:spPr>
          <a:xfrm>
            <a:off x="6948264" y="4941779"/>
            <a:ext cx="2133600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71CC67-57DE-4C4D-9DF8-74DDAAAAC29A}" type="slidenum">
              <a:rPr lang="de-CH" sz="600" smtClean="0"/>
              <a:pPr/>
              <a:t>‹Nr.›</a:t>
            </a:fld>
            <a:endParaRPr lang="de-CH" sz="600" dirty="0"/>
          </a:p>
        </p:txBody>
      </p:sp>
      <p:sp>
        <p:nvSpPr>
          <p:cNvPr id="11" name="Textplatzhalt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83502" y="3381842"/>
            <a:ext cx="7360906" cy="269861"/>
          </a:xfrm>
        </p:spPr>
        <p:txBody>
          <a:bodyPr/>
          <a:lstStyle>
            <a:lvl1pPr marL="0" indent="0">
              <a:buNone/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Zwischentitel</a:t>
            </a:r>
            <a:endParaRPr lang="de-CH" dirty="0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883502" y="3759994"/>
            <a:ext cx="7360906" cy="1134014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</a:lstStyle>
          <a:p>
            <a:pPr lvl="0"/>
            <a:r>
              <a:rPr lang="de-CH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557565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titel_grü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21" name="Textplatzhalt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883502" y="4050740"/>
            <a:ext cx="7360906" cy="269861"/>
          </a:xfrm>
        </p:spPr>
        <p:txBody>
          <a:bodyPr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Zwischentitel</a:t>
            </a:r>
            <a:endParaRPr lang="de-CH" dirty="0"/>
          </a:p>
        </p:txBody>
      </p:sp>
      <p:sp>
        <p:nvSpPr>
          <p:cNvPr id="8" name="Foliennummernplatzhalter 14"/>
          <p:cNvSpPr txBox="1">
            <a:spLocks/>
          </p:cNvSpPr>
          <p:nvPr userDrawn="1"/>
        </p:nvSpPr>
        <p:spPr>
          <a:xfrm>
            <a:off x="6948264" y="4941779"/>
            <a:ext cx="2133600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71CC67-57DE-4C4D-9DF8-74DDAAAAC29A}" type="slidenum">
              <a:rPr lang="de-CH" sz="600" smtClean="0"/>
              <a:pPr/>
              <a:t>‹Nr.›</a:t>
            </a:fld>
            <a:endParaRPr lang="de-CH" sz="600" dirty="0"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2" hasCustomPrompt="1"/>
          </p:nvPr>
        </p:nvSpPr>
        <p:spPr>
          <a:xfrm>
            <a:off x="883502" y="4461960"/>
            <a:ext cx="7360906" cy="270000"/>
          </a:xfrm>
        </p:spPr>
        <p:txBody>
          <a:bodyPr/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pPr lvl="0"/>
            <a:r>
              <a:rPr lang="de-CH" dirty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364759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55576" y="950400"/>
            <a:ext cx="8064424" cy="278100"/>
          </a:xfrm>
        </p:spPr>
        <p:txBody>
          <a:bodyPr lIns="0" tIns="0" rIns="0" bIns="0">
            <a:noAutofit/>
          </a:bodyPr>
          <a:lstStyle>
            <a:lvl1pPr algn="l">
              <a:defRPr sz="1800">
                <a:solidFill>
                  <a:srgbClr val="00802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br>
              <a:rPr lang="de-DE" dirty="0"/>
            </a:b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55576" y="1379700"/>
            <a:ext cx="8064424" cy="3460302"/>
          </a:xfrm>
        </p:spPr>
        <p:txBody>
          <a:bodyPr lIns="0" tIns="0" rIns="0" bIns="0">
            <a:noAutofit/>
          </a:bodyPr>
          <a:lstStyle>
            <a:lvl1pPr marL="342900" indent="-342900">
              <a:buClr>
                <a:srgbClr val="00802F"/>
              </a:buClr>
              <a:buFont typeface="+mj-lt"/>
              <a:buAutoNum type="arabicPeriod"/>
              <a:defRPr sz="1500">
                <a:latin typeface="+mn-lt"/>
              </a:defRPr>
            </a:lvl1pPr>
            <a:lvl2pPr>
              <a:buClr>
                <a:srgbClr val="00802F"/>
              </a:buClr>
              <a:defRPr sz="1200">
                <a:latin typeface="+mn-lt"/>
              </a:defRPr>
            </a:lvl2pPr>
            <a:lvl3pPr>
              <a:buClr>
                <a:srgbClr val="00802F"/>
              </a:buClr>
              <a:defRPr sz="1200">
                <a:latin typeface="+mn-lt"/>
              </a:defRPr>
            </a:lvl3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0"/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0" y="5013900"/>
            <a:ext cx="9144000" cy="129600"/>
          </a:xfrm>
          <a:prstGeom prst="rect">
            <a:avLst/>
          </a:prstGeom>
          <a:solidFill>
            <a:srgbClr val="00802F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>
              <a:solidFill>
                <a:srgbClr val="339933"/>
              </a:solidFill>
            </a:endParaRP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55576" y="4873501"/>
            <a:ext cx="8064500" cy="104775"/>
          </a:xfrm>
        </p:spPr>
        <p:txBody>
          <a:bodyPr/>
          <a:lstStyle>
            <a:lvl1pPr marL="0" indent="0" algn="r">
              <a:buNone/>
              <a:defRPr sz="825"/>
            </a:lvl1pPr>
          </a:lstStyle>
          <a:p>
            <a:pPr lvl="0"/>
            <a:r>
              <a:rPr lang="de-CH" sz="825" dirty="0"/>
              <a:t>Quelle:</a:t>
            </a:r>
            <a:endParaRPr lang="de-CH" dirty="0"/>
          </a:p>
        </p:txBody>
      </p:sp>
      <p:sp>
        <p:nvSpPr>
          <p:cNvPr id="14" name="Foliennummernplatzhalter 14"/>
          <p:cNvSpPr txBox="1">
            <a:spLocks/>
          </p:cNvSpPr>
          <p:nvPr userDrawn="1"/>
        </p:nvSpPr>
        <p:spPr>
          <a:xfrm>
            <a:off x="6948264" y="4941779"/>
            <a:ext cx="2133600" cy="273844"/>
          </a:xfrm>
          <a:prstGeom prst="rect">
            <a:avLst/>
          </a:prstGeom>
        </p:spPr>
        <p:txBody>
          <a:bodyPr vert="horz" lIns="68580" tIns="34290" rIns="0" bIns="3429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71CC67-57DE-4C4D-9DF8-74DDAAAAC29A}" type="slidenum">
              <a:rPr lang="de-CH" sz="600" smtClean="0"/>
              <a:pPr/>
              <a:t>‹Nr.›</a:t>
            </a:fld>
            <a:endParaRPr lang="de-CH" sz="600" dirty="0"/>
          </a:p>
        </p:txBody>
      </p:sp>
      <p:pic>
        <p:nvPicPr>
          <p:cNvPr id="9" name="Picture 4" descr="\\SV-MONK\UNISG-Rfolder$\05735105\Desktop\IMP_D_A4_CMYK.jp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400" y="144709"/>
            <a:ext cx="2123784" cy="53683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77315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80000" y="216000"/>
            <a:ext cx="7920000" cy="75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80000" y="1026001"/>
            <a:ext cx="7920000" cy="33944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5481D-800C-4F34-B3D6-C18BC0A4FD2D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8" name="Textfeld 7"/>
          <p:cNvSpPr txBox="1"/>
          <p:nvPr/>
        </p:nvSpPr>
        <p:spPr>
          <a:xfrm>
            <a:off x="642912" y="476846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sz="1350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19. Februar 2015</a:t>
            </a:r>
            <a:endParaRPr lang="de-CH" dirty="0"/>
          </a:p>
        </p:txBody>
      </p:sp>
      <p:sp>
        <p:nvSpPr>
          <p:cNvPr id="9" name="Textfeld 7"/>
          <p:cNvSpPr txBox="1"/>
          <p:nvPr/>
        </p:nvSpPr>
        <p:spPr>
          <a:xfrm>
            <a:off x="642912" y="4768469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sz="13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3" r:id="rId2"/>
    <p:sldLayoutId id="2147483702" r:id="rId3"/>
    <p:sldLayoutId id="2147483680" r:id="rId4"/>
    <p:sldLayoutId id="2147483694" r:id="rId5"/>
    <p:sldLayoutId id="2147483690" r:id="rId6"/>
    <p:sldLayoutId id="2147483692" r:id="rId7"/>
    <p:sldLayoutId id="2147483681" r:id="rId8"/>
    <p:sldLayoutId id="2147483683" r:id="rId9"/>
    <p:sldLayoutId id="2147483695" r:id="rId10"/>
    <p:sldLayoutId id="2147483684" r:id="rId11"/>
    <p:sldLayoutId id="2147483696" r:id="rId12"/>
    <p:sldLayoutId id="2147483685" r:id="rId13"/>
    <p:sldLayoutId id="2147483697" r:id="rId14"/>
    <p:sldLayoutId id="2147483698" r:id="rId15"/>
    <p:sldLayoutId id="2147483700" r:id="rId16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1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685800" rtl="0" eaLnBrk="1" latinLnBrk="0" hangingPunct="1">
        <a:spcBef>
          <a:spcPct val="20000"/>
        </a:spcBef>
        <a:buFont typeface="+mj-lt"/>
        <a:buAutoNum type="arabicPeriod"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j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j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Grp="1" noChangeArrowheads="1"/>
          </p:cNvPicPr>
          <p:nvPr>
            <p:ph type="pic" sz="quarter" idx="1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17" y="1043706"/>
            <a:ext cx="8751724" cy="3904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>
          <a:xfrm>
            <a:off x="755576" y="3640708"/>
            <a:ext cx="7632700" cy="1307306"/>
          </a:xfrm>
        </p:spPr>
        <p:txBody>
          <a:bodyPr/>
          <a:lstStyle/>
          <a:p>
            <a:endParaRPr lang="de-CH" dirty="0"/>
          </a:p>
        </p:txBody>
      </p:sp>
      <p:sp>
        <p:nvSpPr>
          <p:cNvPr id="2" name="Textplatzhalt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CH" dirty="0"/>
              <a:t>Dr. </a:t>
            </a:r>
            <a:r>
              <a:rPr lang="de-CH"/>
              <a:t>Roland Scherer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1"/>
          </p:nvPr>
        </p:nvSpPr>
        <p:spPr>
          <a:xfrm>
            <a:off x="899592" y="4029912"/>
            <a:ext cx="7344816" cy="756084"/>
          </a:xfrm>
        </p:spPr>
        <p:txBody>
          <a:bodyPr/>
          <a:lstStyle/>
          <a:p>
            <a:r>
              <a:rPr lang="de-DE" sz="2200" dirty="0"/>
              <a:t>„Standortmanagement vor neuen Herausforderungen“</a:t>
            </a:r>
          </a:p>
          <a:p>
            <a:r>
              <a:rPr lang="de-DE" sz="1600" dirty="0" err="1"/>
              <a:t>Innostep</a:t>
            </a:r>
            <a:r>
              <a:rPr lang="de-DE" sz="1600" dirty="0"/>
              <a:t>-PODIUM Solothurn</a:t>
            </a:r>
            <a:endParaRPr lang="de-CH" sz="16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6732240" y="3759882"/>
            <a:ext cx="1512168" cy="216024"/>
          </a:xfrm>
        </p:spPr>
        <p:txBody>
          <a:bodyPr/>
          <a:lstStyle/>
          <a:p>
            <a:r>
              <a:rPr lang="de-CH" dirty="0"/>
              <a:t>26. September 2017</a:t>
            </a:r>
          </a:p>
        </p:txBody>
      </p:sp>
    </p:spTree>
    <p:extLst>
      <p:ext uri="{BB962C8B-B14F-4D97-AF65-F5344CB8AC3E}">
        <p14:creationId xmlns:p14="http://schemas.microsoft.com/office/powerpoint/2010/main" val="2919467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464"/>
            <a:ext cx="9144000" cy="514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45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DB9FE39-8072-C046-B048-DE634B16B4C1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1026" name="Picture 2" descr="http://www.streetwisenews.com/sitebuilder/images/oliver-burkeman-illo-11-o-014-db16e7fc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93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 descr="ildergebnis für muotathaler wetterschmöc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94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Megatrends und ihre Bedeutung für Standorte</a:t>
            </a:r>
          </a:p>
        </p:txBody>
      </p:sp>
    </p:spTree>
    <p:extLst>
      <p:ext uri="{BB962C8B-B14F-4D97-AF65-F5344CB8AC3E}">
        <p14:creationId xmlns:p14="http://schemas.microsoft.com/office/powerpoint/2010/main" val="350302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globalen Trends für Standorte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r"/>
            <a:r>
              <a:rPr lang="de-DE" dirty="0"/>
              <a:t>Quelle: Trendindex 2012</a:t>
            </a:r>
          </a:p>
          <a:p>
            <a:endParaRPr lang="de-DE" dirty="0"/>
          </a:p>
        </p:txBody>
      </p:sp>
      <p:pic>
        <p:nvPicPr>
          <p:cNvPr id="5" name="Inhaltsplatzhalter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9710" y="1815668"/>
            <a:ext cx="6132704" cy="277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2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3209710"/>
              </p:ext>
            </p:extLst>
          </p:nvPr>
        </p:nvGraphicFramePr>
        <p:xfrm>
          <a:off x="1691680" y="699542"/>
          <a:ext cx="6048263" cy="399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49268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Bevölkerungsentwicklung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de-DE" sz="1400" b="1" dirty="0"/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Wachstum der Weltbevölkerung </a:t>
            </a:r>
            <a:r>
              <a:rPr lang="de-DE" sz="1400" dirty="0"/>
              <a:t>- aber Schrumpfung der Bevölkerung in den westlichen Industrienationen.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Alterung der Bevölkerung </a:t>
            </a:r>
            <a:r>
              <a:rPr lang="de-DE" sz="1400" dirty="0"/>
              <a:t>und demografische Verwerfungen.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Anwachsende Migrationsströme</a:t>
            </a:r>
            <a:r>
              <a:rPr lang="de-DE" sz="1400" dirty="0"/>
              <a:t>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Weltweite Urbanisierung und Landflucht</a:t>
            </a:r>
            <a:r>
              <a:rPr lang="de-DE" sz="1400" dirty="0"/>
              <a:t>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Suburbanisierung und „</a:t>
            </a:r>
            <a:r>
              <a:rPr lang="de-DE" sz="1400" b="1" dirty="0" err="1"/>
              <a:t>Reurbanisierung</a:t>
            </a:r>
            <a:r>
              <a:rPr lang="de-DE" sz="1400" b="1" dirty="0"/>
              <a:t>“ </a:t>
            </a:r>
            <a:r>
              <a:rPr lang="de-DE" sz="1400" dirty="0"/>
              <a:t>in Europa.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CH" sz="1400" b="1" dirty="0"/>
              <a:t>Anpassung Infrastrukturen</a:t>
            </a:r>
            <a:r>
              <a:rPr lang="de-CH" sz="1400" dirty="0"/>
              <a:t>: Notwendigkeit für angepasste Infrastrukturlösungen und Systeminnovationen für nachhaltige Stadtentwicklung.</a:t>
            </a:r>
            <a:endParaRPr lang="de-DE" sz="14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8338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Wertewandel und gesellschaftliches Engagement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de-DE" sz="1400" b="1"/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Wertewandel:</a:t>
            </a:r>
            <a:r>
              <a:rPr lang="de-DE" sz="1400" dirty="0"/>
              <a:t> Hin zu postmaterialistischen Werten bzw. Selbstverwirklichungswerten (z.B. sinnstiftende Arbeit, Balance Beruf Freizeit).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Vielfalt von Milieus und Lebensstilen</a:t>
            </a:r>
            <a:r>
              <a:rPr lang="de-DE" sz="1400" dirty="0"/>
              <a:t>. 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Veränderungen des gesellschaftlichen Engagements </a:t>
            </a:r>
            <a:r>
              <a:rPr lang="de-DE" sz="1400" dirty="0"/>
              <a:t>und der politischen Partizipation (z.B. Neue Soziale Bewegungen, Soziale Medien).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5206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Wissensbasierte Ökonomie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de-DE" sz="1400" b="1"/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Daten- und wissensbasierte Wertschöpfung: </a:t>
            </a:r>
            <a:r>
              <a:rPr lang="de-DE" sz="1400" dirty="0"/>
              <a:t>Zunehmende Bedeutung des Wissens als Input (qualifizierte Arbeitskräfte, verbesserte Anlagen, Software) und Output der Produktion von Gütern und Dienstleistungen.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Hightech und Dienstleistungen: </a:t>
            </a:r>
            <a:r>
              <a:rPr lang="de-DE" sz="1400" dirty="0"/>
              <a:t>Wachsende Beschäftigungs- und Wertschöpfungsanteile von Hightech-Industriezweigen und wissens-intensiven Unternehmensdienstleistungen.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Innovation:</a:t>
            </a:r>
            <a:r>
              <a:rPr lang="de-DE" sz="1400" dirty="0"/>
              <a:t> Innovation als zentraler Wachstumstreiber und Wettbewerbsfaktor. Notwendigkeit „offener“ Innovationsprozesse.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Bildung: </a:t>
            </a:r>
            <a:r>
              <a:rPr lang="de-DE" sz="1400" dirty="0"/>
              <a:t>Steigende Bedeutung von Bildung (Wissen und Kompetenzen) für Beschäftigungs- und Wettbewerbsfähigkeit.</a:t>
            </a:r>
          </a:p>
          <a:p>
            <a:endParaRPr lang="de-DE" sz="14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425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Globalisierung und Regionalisierung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de-DE" sz="1400" b="1" dirty="0"/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Internationalisierung: </a:t>
            </a:r>
            <a:r>
              <a:rPr lang="de-DE" sz="1400" dirty="0"/>
              <a:t>Notwendigkeit auch für KMU (z.B. aus Gründen der Kostenoptimierung, Kundennähe und Markterschließung).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Vulnerabilitäten: </a:t>
            </a:r>
            <a:r>
              <a:rPr lang="de-DE" sz="1400" dirty="0"/>
              <a:t>Anfälligkeit für globale Dominoeffekte.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 err="1"/>
              <a:t>Entörtlichung</a:t>
            </a:r>
            <a:r>
              <a:rPr lang="de-DE" sz="1400" b="1" dirty="0"/>
              <a:t>: </a:t>
            </a:r>
            <a:r>
              <a:rPr lang="de-DE" sz="1400" dirty="0"/>
              <a:t>Internationalisierung der Eigentümerstrukturen, Verlagerung der Entscheidungskompetenz und konzerninterner Standortwettbewerb.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Regionale Einbettung: </a:t>
            </a:r>
            <a:r>
              <a:rPr lang="de-DE" sz="1400" dirty="0"/>
              <a:t>Bedeutung der „Einbettung“ von international agierenden Unternehmen in regionalen Arbeitsmarkt sowie in regionales Netzwerk wissenschaftlicher, sozialer und technischer Infrastrukturen.</a:t>
            </a:r>
          </a:p>
          <a:p>
            <a:pPr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de-DE" sz="1400" b="1" dirty="0"/>
              <a:t>Diversität in Betrieben: </a:t>
            </a:r>
            <a:r>
              <a:rPr lang="de-DE" sz="1400" dirty="0"/>
              <a:t>Internationalisierung der Belegschaften und sich daraus ergebende Herausforderungen (z.B. interkulturelle Kompetenzen, </a:t>
            </a:r>
            <a:r>
              <a:rPr lang="de-DE" sz="1400" dirty="0" err="1"/>
              <a:t>Diversity</a:t>
            </a:r>
            <a:r>
              <a:rPr lang="de-DE" sz="1400" dirty="0"/>
              <a:t> Management).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669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Das klassische Verständnis von Innovationen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Rechteck 2"/>
          <p:cNvSpPr/>
          <p:nvPr/>
        </p:nvSpPr>
        <p:spPr>
          <a:xfrm>
            <a:off x="6408204" y="1548439"/>
            <a:ext cx="1261199" cy="2103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9" name="Inhaltsplatzhalt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682" y="1653650"/>
            <a:ext cx="5870957" cy="3122947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408204" y="1491630"/>
            <a:ext cx="1261199" cy="24842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786191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Herausforderungen für das Standortmanagement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9457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Vom Produkt zur Dienstleistung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 err="1"/>
              <a:t>Disruptive</a:t>
            </a:r>
            <a:r>
              <a:rPr lang="de-DE" sz="1300" dirty="0"/>
              <a:t> Innovationen in Produkte oder Produktionsprozesse werden ebenso wie die gesamte Digitalisierung die heute bestehenden Branchen und Wirtschaftsstrukturen grundlegend verändern.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Die heute bestehenden Cluster, die stark an Branchen und Produkten orientiert sind, werden sich tendenziell auflösen und neue Wertschöpfungssysteme werden entstehen.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Diese konfigurieren sich zunehmend nicht mehr an Produkten, sondern entlang von Dienstleistungen: Nicht mehr die Verpackungsmaschine steht im Mittelpunkt sondern die Dienstleistung „Verpacken“. Inwieweit die regionalen Dimension erhalten bleibt ist dabei offen.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Bildplatzhalter 11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13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err="1"/>
              <a:t>Enträumlichung</a:t>
            </a:r>
            <a:r>
              <a:rPr lang="de-DE" dirty="0"/>
              <a:t> des Wissensaustausches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69081" indent="-269081">
              <a:buFont typeface="Arial" charset="0"/>
              <a:buChar char="•"/>
            </a:pPr>
            <a:r>
              <a:rPr lang="de-DE" sz="1300" dirty="0"/>
              <a:t>Cluster sind ein zentrales Instrument der Standortförderung. Konstituierendes Elemente von Clustern ist der Wissensaustausch - vor allem der Austausch des impliziten Wissens.</a:t>
            </a:r>
          </a:p>
          <a:p>
            <a:pPr marL="269081" indent="-269081">
              <a:buFont typeface="Arial" charset="0"/>
              <a:buChar char="•"/>
            </a:pPr>
            <a:r>
              <a:rPr lang="de-DE" sz="1300" dirty="0"/>
              <a:t>Dieser Austausch von Erfahrungswissen war in der Vergangenheit auf direkte persönliche Beziehungen angewiesen und damit auf räumliche Nähe.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Durch die zunehmende Digitalisierung und die neuen Informations- und Kommunikationstechniken verändert sich dies und der Austausch des Erfahrungswissens ist nicht mehr räumlich gebunden.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Eine der Kernaufgaben von Clustern als Instrument der Wirtschaftsförderung geht damit verloren.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Picture 3" descr="iceberg"/>
          <p:cNvPicPr>
            <a:picLocks noGrp="1" noChangeAspect="1" noChangeArrowheads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04483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</a:t>
            </a:r>
            <a:r>
              <a:rPr lang="de-DE" dirty="0" err="1"/>
              <a:t>Metropolisierung</a:t>
            </a:r>
            <a:r>
              <a:rPr lang="de-DE" dirty="0"/>
              <a:t> des Kreativen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69081" indent="-264319">
              <a:spcBef>
                <a:spcPts val="900"/>
              </a:spcBef>
              <a:buFont typeface="Arial" charset="0"/>
              <a:buChar char="•"/>
            </a:pPr>
            <a:r>
              <a:rPr lang="de-DE" sz="1200" dirty="0"/>
              <a:t>Das Thema  Fachkräfterekrutierung ist bereits heute eines der zentralen Thema der Wirtschaftsförderung.</a:t>
            </a:r>
          </a:p>
          <a:p>
            <a:pPr marL="269081" indent="-264319">
              <a:spcBef>
                <a:spcPts val="900"/>
              </a:spcBef>
              <a:buFont typeface="Arial" charset="0"/>
              <a:buChar char="•"/>
            </a:pPr>
            <a:r>
              <a:rPr lang="de-DE" sz="1200" dirty="0"/>
              <a:t>Aufgrund des demografischen Wandels wird es in den kommenden 10-15 Jahren zu einem massiven Rückgang der Personen im erwerbsfähigen Alter kommen und zu einer Verschärfung des Fachkräftemangels.</a:t>
            </a:r>
          </a:p>
          <a:p>
            <a:pPr marL="269081" indent="-264319">
              <a:spcBef>
                <a:spcPts val="900"/>
              </a:spcBef>
              <a:buFont typeface="Arial" charset="0"/>
              <a:buChar char="•"/>
            </a:pPr>
            <a:r>
              <a:rPr lang="de-DE" sz="1200" dirty="0"/>
              <a:t>Gleichzeitig kommt es aber auch zu einer deutlichen Verschiebung bei der Wohnortwahl der jüngeren Generationen, die heute fast </a:t>
            </a:r>
            <a:r>
              <a:rPr lang="de-DE" sz="1200" dirty="0" err="1"/>
              <a:t>ausschliesslich</a:t>
            </a:r>
            <a:r>
              <a:rPr lang="de-DE" sz="1200" dirty="0"/>
              <a:t> in die Metropolen abwandern.</a:t>
            </a:r>
          </a:p>
          <a:p>
            <a:pPr marL="269081" indent="-264319">
              <a:spcBef>
                <a:spcPts val="900"/>
              </a:spcBef>
              <a:buFont typeface="Arial" charset="0"/>
              <a:buChar char="•"/>
            </a:pPr>
            <a:r>
              <a:rPr lang="de-DE" sz="1200" dirty="0"/>
              <a:t>Für alle Standorte </a:t>
            </a:r>
            <a:r>
              <a:rPr lang="de-DE" sz="1200" dirty="0" err="1"/>
              <a:t>ausserhalb</a:t>
            </a:r>
            <a:r>
              <a:rPr lang="de-DE" sz="1200" dirty="0"/>
              <a:t> der Metropolen wird sich dadurch die Fachkräftesituation weiter verschärfen.</a:t>
            </a:r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8067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 Natives und Generation Y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Nicht nur die Verfügbarkeit von Fachkräften wird für die Standorte zukünftig eine </a:t>
            </a:r>
            <a:r>
              <a:rPr lang="de-DE" sz="1300" dirty="0" err="1"/>
              <a:t>grosse</a:t>
            </a:r>
            <a:r>
              <a:rPr lang="de-DE" sz="1300" dirty="0"/>
              <a:t> Herausforderung werden, sondern auch qualitative Anforderungen an die Fachkräfte aber auch an die Arbeitsplätze selbst.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Die zunehmende Digitalisierung stellt immer höhere Anforderungen an die Qualifikation der Arbeitskräfte und an die laufende Weiterentwicklung dieser an die neuen Technologien. Die „klassischen“ Berufsbilder verändern sich dabei laufend. 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Gleichzeitig verändern sich aber die Anforderungen der Fachkräfte an ihre Arbeit: Work-Life-Balance, Third-Places und Jobsharing sind Stichworte, die die heute bestehenden Arbeitsformen grundsätzlich verändern werden.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Bildplatzhalter 8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64897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 Raumstrukturen </a:t>
            </a:r>
            <a:r>
              <a:rPr lang="mr-IN" dirty="0"/>
              <a:t>–</a:t>
            </a:r>
            <a:r>
              <a:rPr lang="de-DE" dirty="0"/>
              <a:t> die Welt wird flach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Umfassende Erreichbarkeit wird immer mehr zu einer zentralen Voraussetzung für die erfolgreiche Entwicklung von Standorten. Dabei geht es nicht nur um die physische Erreichbarkeit über </a:t>
            </a:r>
            <a:r>
              <a:rPr lang="de-DE" sz="1300" dirty="0" err="1"/>
              <a:t>Strasse</a:t>
            </a:r>
            <a:r>
              <a:rPr lang="de-DE" sz="1300" dirty="0"/>
              <a:t>, Schiene, Luft oder Wasser sondern auch um die virtuelle Erreichbarkeit.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Eine besondere Rolle werden darum zukünftig die Metropolräume spielen, da diesen weiterhin wachsen werden ebenso wie die sog. </a:t>
            </a:r>
            <a:r>
              <a:rPr lang="de-DE" sz="1300" dirty="0" err="1"/>
              <a:t>peri</a:t>
            </a:r>
            <a:r>
              <a:rPr lang="de-DE" sz="1300" dirty="0"/>
              <a:t>-urbanen Räume. Die peripheren ländlichen Räume dagegen werden verstärkt Entwicklungsprobleme bekommen.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Das bislang bestehende Zentrum-Peripherie-Modell wird durch ein tangentiales Stadt-Umland-Modell ersetzt.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Bildplatzhalter 5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Konsequenzen für das Standortmanagement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3000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„harten“ Standortfaktoren sind weiter wichtig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Die “harten“ Standortfaktoren werden auch in der Zukunft von zentraler Bedeutung sein: Flächen, Steuern, Arbeitskräfte und vor allem die Anbindung an die Welt (in allen möglichen Formen)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In welcher konkreten Ausprägung diese aber benötigt werden, wissen wir heute nicht.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Wir wissen aber, dass die heutigen Zeiträume, in denen wir infrastrukturelle </a:t>
            </a:r>
            <a:r>
              <a:rPr lang="de-DE" sz="1300"/>
              <a:t>Projekte zur Verbesserung der Standort-qualität </a:t>
            </a:r>
            <a:r>
              <a:rPr lang="de-DE" sz="1300" dirty="0"/>
              <a:t>umsetzen viel zu lange sind.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Schnelligkeit, Flexibilität und auch Resilienz sind die Begriffe durch die sich die „harten“ Standortfaktoren der Zukunft auszeichnen müssen.</a:t>
            </a:r>
          </a:p>
          <a:p>
            <a:endParaRPr lang="de-DE" sz="130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3" descr="081027_EuroPlus_Flugbild.jpg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 cstate="screen">
            <a:lum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493992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Auch die „weichen“ Standortfaktoren bleiben relevant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Je mehr die “harten“ Standortfaktoren ubiquitär vorhanden sind, desto mehr gewinnen die „weichen“ Standortfaktoren an Bedeutung.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Aus dem Wissen über die verschiedenen Standortfaktoren und aus den eigenen oder fremden Erfahrungen über einen Standort entsteht ein „Bild der Region“. 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Konkrete Standortentscheide, sei es von Unternehmen, Arbeitskräften, Einwohnern oder auch Touristen erfolgt vor dem Hintergrund derartiger Regionsbilder.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Die Standortentscheide können dabei je nach Lebensphase oder auch Lebensstil unterschiedlich ausfallen. Sie werden immer individueller.</a:t>
            </a:r>
          </a:p>
          <a:p>
            <a:endParaRPr lang="de-DE" sz="130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Picture 4" descr="http://st-galler-nachrichten.ch/uploads/tx_znews/197339-ol12do11378.scaled.jpeg"/>
          <p:cNvPicPr>
            <a:picLocks noGrp="1" noChangeArrowheads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902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Von der Angebotsorientierung zur Kundenorientierung</a:t>
            </a:r>
          </a:p>
        </p:txBody>
      </p:sp>
      <p:sp>
        <p:nvSpPr>
          <p:cNvPr id="8" name="Inhaltsplatzhalter 7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Grundsätzlich kann für die Zukunft festgehalten werden, dass es nicht mehr DEN optimalen Standort gibt. 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Vielmehr wird jedes Unternehmen genauso wie jeder Einwohner ständig überprüfen, ob der jeweilige Standort jeweils die optimale Konfiguration aufweist.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Die räumliche Mobilität von Unternehmen und auch von Menschen nimmt zukünftig weiter stark zu und die Standortgebunden-</a:t>
            </a:r>
            <a:r>
              <a:rPr lang="de-DE" sz="1300" dirty="0" err="1"/>
              <a:t>heit</a:t>
            </a:r>
            <a:r>
              <a:rPr lang="de-DE" sz="1300" dirty="0"/>
              <a:t> nimmt im gleichen Masse ab.</a:t>
            </a:r>
          </a:p>
          <a:p>
            <a:pPr marL="269081" indent="-269081">
              <a:spcBef>
                <a:spcPts val="900"/>
              </a:spcBef>
              <a:buFont typeface="Arial" charset="0"/>
              <a:buChar char="•"/>
            </a:pPr>
            <a:r>
              <a:rPr lang="de-DE" sz="1300" dirty="0"/>
              <a:t>Die Anforderungen an Standorte werden immer spezifischer und zukünftig können Standortentscheidungen nur beeinflusst werden, wenn konkret auf die einzelnen Kundenbedürfnisse eingegangen wird.</a:t>
            </a:r>
          </a:p>
          <a:p>
            <a:endParaRPr lang="de-DE" sz="130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Picture 4" descr="http://blog.fotorausch.ch/wp-content/gallery/falkenkalender2015/RoterPlatzSG-4171.jpg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1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2007: Der Beginn eines neuen Zeitalters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9738" y="1406447"/>
            <a:ext cx="6048375" cy="3406936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5101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>
          <a:xfrm>
            <a:off x="1817694" y="3705876"/>
            <a:ext cx="5508612" cy="1188132"/>
          </a:xfrm>
        </p:spPr>
        <p:txBody>
          <a:bodyPr/>
          <a:lstStyle/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294967295"/>
          </p:nvPr>
        </p:nvSpPr>
        <p:spPr>
          <a:xfrm>
            <a:off x="6400800" y="4942285"/>
            <a:ext cx="1600200" cy="273844"/>
          </a:xfrm>
        </p:spPr>
        <p:txBody>
          <a:bodyPr/>
          <a:lstStyle/>
          <a:p>
            <a:fld id="{D771CC67-57DE-4C4D-9DF8-74DDAAAAC29A}" type="slidenum">
              <a:rPr lang="de-CH" smtClean="0"/>
              <a:pPr/>
              <a:t>30</a:t>
            </a:fld>
            <a:endParaRPr lang="de-CH" dirty="0"/>
          </a:p>
        </p:txBody>
      </p:sp>
      <p:sp>
        <p:nvSpPr>
          <p:cNvPr id="8" name="Rechteck 7"/>
          <p:cNvSpPr/>
          <p:nvPr/>
        </p:nvSpPr>
        <p:spPr>
          <a:xfrm>
            <a:off x="1817694" y="3884444"/>
            <a:ext cx="5454606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/>
              <a:t>„Die Zukunft erkennt man nicht, </a:t>
            </a:r>
          </a:p>
          <a:p>
            <a:pPr algn="ctr"/>
            <a:r>
              <a:rPr lang="de-DE" b="1" dirty="0"/>
              <a:t>man schafft sie“</a:t>
            </a:r>
            <a:r>
              <a:rPr lang="de-DE" dirty="0"/>
              <a:t> </a:t>
            </a:r>
          </a:p>
          <a:p>
            <a:pPr algn="ctr"/>
            <a:endParaRPr lang="de-DE" dirty="0"/>
          </a:p>
          <a:p>
            <a:pPr algn="r"/>
            <a:r>
              <a:rPr lang="de-DE" sz="1350" i="1" dirty="0"/>
              <a:t>Stanislaw </a:t>
            </a:r>
            <a:r>
              <a:rPr lang="de-DE" sz="1350" i="1" dirty="0" err="1"/>
              <a:t>Brzozowski</a:t>
            </a:r>
            <a:r>
              <a:rPr lang="de-DE" sz="1350" i="1" dirty="0"/>
              <a:t> (polnischer Philosoph)</a:t>
            </a:r>
          </a:p>
        </p:txBody>
      </p:sp>
    </p:spTree>
    <p:extLst>
      <p:ext uri="{BB962C8B-B14F-4D97-AF65-F5344CB8AC3E}">
        <p14:creationId xmlns:p14="http://schemas.microsoft.com/office/powerpoint/2010/main" val="1476153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Von den langen Wellen zur </a:t>
            </a:r>
            <a:r>
              <a:rPr lang="de-CH" dirty="0" err="1"/>
              <a:t>disruptiven</a:t>
            </a:r>
            <a:r>
              <a:rPr lang="de-CH" dirty="0"/>
              <a:t> Innovation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6" name="Inhaltsplatzhalter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682" y="1653650"/>
            <a:ext cx="5870957" cy="31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027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hyperdynamische Wettbewerb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57175" indent="-257175">
              <a:spcBef>
                <a:spcPts val="900"/>
              </a:spcBef>
              <a:buFont typeface="Arial" charset="0"/>
              <a:buChar char="•"/>
            </a:pPr>
            <a:r>
              <a:rPr lang="de-CH" sz="1600"/>
              <a:t>Produkte</a:t>
            </a:r>
            <a:r>
              <a:rPr lang="de-CH" sz="1600" dirty="0"/>
              <a:t>, Produktionsprozesse und Geschäftsmodelle werden laufend durch Innovationen verändert. </a:t>
            </a:r>
          </a:p>
          <a:p>
            <a:pPr marL="257175" indent="-257175">
              <a:spcBef>
                <a:spcPts val="900"/>
              </a:spcBef>
              <a:buFont typeface="Arial" charset="0"/>
              <a:buChar char="•"/>
            </a:pPr>
            <a:r>
              <a:rPr lang="de-CH" sz="1600" dirty="0"/>
              <a:t>Die Akteure, vor allem die Unternehmen, konfigurieren sich dabei laufend neu und überprüfen ständig ihre Standorte, ob diese in der aktuellen Situation noch optimal sind. </a:t>
            </a:r>
          </a:p>
          <a:p>
            <a:pPr marL="257175" indent="-257175">
              <a:spcBef>
                <a:spcPts val="900"/>
              </a:spcBef>
              <a:buFont typeface="Arial" charset="0"/>
              <a:buChar char="•"/>
            </a:pPr>
            <a:r>
              <a:rPr lang="de-CH" sz="1600" dirty="0"/>
              <a:t>Ursächlich für diese Entwicklung sind der Abbau internationaler Handels- und Investitionsbarrieren, die massiv gesunkenen Raumüberwindungs-kosten, die aktuellen Informations- und Kommunikationstechnologien, die Entwicklung neuer Fertigungstechnologien und Organisationsformen und vor allem die heute „sprunghaften“ Produktinnovation. </a:t>
            </a:r>
          </a:p>
          <a:p>
            <a:pPr marL="257175" indent="-257175">
              <a:spcBef>
                <a:spcPts val="900"/>
              </a:spcBef>
              <a:buFont typeface="Arial" charset="0"/>
              <a:buChar char="•"/>
            </a:pPr>
            <a:r>
              <a:rPr lang="de-CH" sz="1600" dirty="0"/>
              <a:t>Die Standortgebundenheit der Unternehmen nimmt dadurch rasant ab und auch die Entscheidungszyklen werden immer kurzfristiger.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70146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CH" dirty="0"/>
              <a:t>Der Blick in die Zukunft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8157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436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458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0"/>
            <a:ext cx="918051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06393"/>
      </p:ext>
    </p:extLst>
  </p:cSld>
  <p:clrMapOvr>
    <a:masterClrMapping/>
  </p:clrMapOvr>
</p:sld>
</file>

<file path=ppt/theme/theme1.xml><?xml version="1.0" encoding="utf-8"?>
<a:theme xmlns:a="http://schemas.openxmlformats.org/drawingml/2006/main" name="IMP Regio Vorlage">
  <a:themeElements>
    <a:clrScheme name="IMP-Regio">
      <a:dk1>
        <a:srgbClr val="000000"/>
      </a:dk1>
      <a:lt1>
        <a:srgbClr val="FFFFFF"/>
      </a:lt1>
      <a:dk2>
        <a:srgbClr val="00802F"/>
      </a:dk2>
      <a:lt2>
        <a:srgbClr val="B2B2B2"/>
      </a:lt2>
      <a:accent1>
        <a:srgbClr val="00802F"/>
      </a:accent1>
      <a:accent2>
        <a:srgbClr val="0067B1"/>
      </a:accent2>
      <a:accent3>
        <a:srgbClr val="95C7E8"/>
      </a:accent3>
      <a:accent4>
        <a:srgbClr val="FF0000"/>
      </a:accent4>
      <a:accent5>
        <a:srgbClr val="FF9900"/>
      </a:accent5>
      <a:accent6>
        <a:srgbClr val="FFFF00"/>
      </a:accent6>
      <a:hlink>
        <a:srgbClr val="000000"/>
      </a:hlink>
      <a:folHlink>
        <a:srgbClr val="0067B1"/>
      </a:folHlink>
    </a:clrScheme>
    <a:fontScheme name="UNISG CD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4">
            <a:lumMod val="20000"/>
            <a:lumOff val="80000"/>
          </a:schemeClr>
        </a:solidFill>
        <a:ln>
          <a:solidFill>
            <a:schemeClr val="tx2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IMP Regio Vorlage</Template>
  <TotalTime>0</TotalTime>
  <Words>1364</Words>
  <Application>Microsoft Office PowerPoint</Application>
  <PresentationFormat>Bildschirmpräsentation (16:9)</PresentationFormat>
  <Paragraphs>110</Paragraphs>
  <Slides>30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5" baseType="lpstr">
      <vt:lpstr>Arial</vt:lpstr>
      <vt:lpstr>Calibri</vt:lpstr>
      <vt:lpstr>Gill Alt One MT</vt:lpstr>
      <vt:lpstr>Gill Sans</vt:lpstr>
      <vt:lpstr>IMP Regio Vorlage</vt:lpstr>
      <vt:lpstr>PowerPoint-Präsentation</vt:lpstr>
      <vt:lpstr>Das klassische Verständnis von Innovationen</vt:lpstr>
      <vt:lpstr>2007: Der Beginn eines neuen Zeitalters</vt:lpstr>
      <vt:lpstr>Von den langen Wellen zur disruptiven Innovation</vt:lpstr>
      <vt:lpstr>Der hyperdynamische Wettbewerb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Die globalen Trends für Standorte</vt:lpstr>
      <vt:lpstr>PowerPoint-Präsentation</vt:lpstr>
      <vt:lpstr>Bevölkerungsentwicklung</vt:lpstr>
      <vt:lpstr>Wertewandel und gesellschaftliches Engagement</vt:lpstr>
      <vt:lpstr>Wissensbasierte Ökonomie</vt:lpstr>
      <vt:lpstr>Globalisierung und Regionalisierung </vt:lpstr>
      <vt:lpstr>PowerPoint-Präsentation</vt:lpstr>
      <vt:lpstr>Vom Produkt zur Dienstleistung</vt:lpstr>
      <vt:lpstr>Die Enträumlichung des Wissensaustausches</vt:lpstr>
      <vt:lpstr>Die Metropolisierung des Kreativen</vt:lpstr>
      <vt:lpstr>Digital Natives und Generation Y</vt:lpstr>
      <vt:lpstr>Neue Raumstrukturen – die Welt wird flach</vt:lpstr>
      <vt:lpstr>PowerPoint-Präsentation</vt:lpstr>
      <vt:lpstr>Die „harten“ Standortfaktoren sind weiter wichtig</vt:lpstr>
      <vt:lpstr>Auch die „weichen“ Standortfaktoren bleiben relevant</vt:lpstr>
      <vt:lpstr>Von der Angebotsorientierung zur Kundenorientierung</vt:lpstr>
      <vt:lpstr>PowerPoint-Präsentation</vt:lpstr>
    </vt:vector>
  </TitlesOfParts>
  <Company>Universität St. Gallen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Emamdeen Fohim</dc:creator>
  <cp:lastModifiedBy>Christoph Dobler</cp:lastModifiedBy>
  <cp:revision>211</cp:revision>
  <cp:lastPrinted>2017-06-12T15:32:03Z</cp:lastPrinted>
  <dcterms:created xsi:type="dcterms:W3CDTF">2016-05-17T10:01:42Z</dcterms:created>
  <dcterms:modified xsi:type="dcterms:W3CDTF">2017-09-25T07:23:35Z</dcterms:modified>
</cp:coreProperties>
</file>